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4" r:id="rId5"/>
    <p:sldId id="259" r:id="rId6"/>
    <p:sldId id="261" r:id="rId7"/>
    <p:sldId id="262" r:id="rId8"/>
    <p:sldId id="263" r:id="rId9"/>
    <p:sldId id="266" r:id="rId10"/>
    <p:sldId id="268" r:id="rId11"/>
    <p:sldId id="267" r:id="rId12"/>
    <p:sldId id="269"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52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994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59660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44084"/>
            <a:ext cx="7556421" cy="2934653"/>
          </a:xfrm>
          <a:prstGeom prst="rect">
            <a:avLst/>
          </a:prstGeom>
          <a:noFill/>
          <a:ln/>
        </p:spPr>
        <p:txBody>
          <a:bodyPr wrap="square" lIns="0" tIns="0" rIns="0" bIns="0" rtlCol="0" anchor="t"/>
          <a:lstStyle/>
          <a:p>
            <a:pPr marL="0" indent="0">
              <a:lnSpc>
                <a:spcPts val="7700"/>
              </a:lnSpc>
              <a:buNone/>
            </a:pPr>
            <a:r>
              <a:rPr lang="en-US" sz="6150" b="1" kern="0" spc="-185" dirty="0">
                <a:solidFill>
                  <a:srgbClr val="FFFFFF"/>
                </a:solidFill>
                <a:latin typeface="Inter Bold" pitchFamily="34" charset="0"/>
                <a:ea typeface="Inter Bold" pitchFamily="34" charset="-122"/>
                <a:cs typeface="Inter Bold" pitchFamily="34" charset="-120"/>
              </a:rPr>
              <a:t>Image Restoration: Techniques and Approaches</a:t>
            </a:r>
            <a:endParaRPr lang="en-US" sz="6150" dirty="0"/>
          </a:p>
        </p:txBody>
      </p:sp>
      <p:sp>
        <p:nvSpPr>
          <p:cNvPr id="4" name="Text 1"/>
          <p:cNvSpPr/>
          <p:nvPr/>
        </p:nvSpPr>
        <p:spPr>
          <a:xfrm>
            <a:off x="793790" y="4518898"/>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Image restoration is a crucial aspect of digital image processing, aiming to recover lost or degraded information. This presentation delves into the challenges, techniques, and datasets involved in image restoration, ultimately exploring the innovative architectures and promising future directions.</a:t>
            </a:r>
          </a:p>
          <a:p>
            <a:pPr marL="0" indent="0">
              <a:lnSpc>
                <a:spcPts val="2850"/>
              </a:lnSpc>
              <a:buNone/>
            </a:pPr>
            <a:endParaRPr lang="en-US" sz="1750" kern="0" spc="-36" dirty="0">
              <a:solidFill>
                <a:srgbClr val="E5E0DF"/>
              </a:solidFill>
              <a:latin typeface="Inter" pitchFamily="34" charset="0"/>
              <a:ea typeface="Inter" pitchFamily="34" charset="-122"/>
            </a:endParaRPr>
          </a:p>
          <a:p>
            <a:pPr marL="0" indent="0">
              <a:lnSpc>
                <a:spcPts val="2850"/>
              </a:lnSpc>
              <a:buNone/>
            </a:pPr>
            <a:r>
              <a:rPr lang="en-US" sz="1750" kern="0" spc="-36" dirty="0">
                <a:solidFill>
                  <a:srgbClr val="E5E0DF"/>
                </a:solidFill>
                <a:latin typeface="Inter" pitchFamily="34" charset="0"/>
                <a:ea typeface="Inter" pitchFamily="34" charset="-122"/>
              </a:rPr>
              <a:t>By Team-1,</a:t>
            </a:r>
          </a:p>
          <a:p>
            <a:pPr marL="0" indent="0">
              <a:lnSpc>
                <a:spcPts val="2850"/>
              </a:lnSpc>
              <a:buNone/>
            </a:pPr>
            <a:r>
              <a:rPr lang="en-US" sz="1750" kern="0" spc="-36" dirty="0">
                <a:solidFill>
                  <a:srgbClr val="E5E0DF"/>
                </a:solidFill>
                <a:latin typeface="Inter" pitchFamily="34" charset="0"/>
                <a:ea typeface="Inter" pitchFamily="34" charset="-122"/>
              </a:rPr>
              <a:t>	Mani Datt </a:t>
            </a:r>
            <a:r>
              <a:rPr lang="en-US" sz="1750" kern="0" spc="-36" dirty="0" err="1">
                <a:solidFill>
                  <a:srgbClr val="E5E0DF"/>
                </a:solidFill>
                <a:latin typeface="Inter" pitchFamily="34" charset="0"/>
                <a:ea typeface="Inter" pitchFamily="34" charset="-122"/>
              </a:rPr>
              <a:t>Mogadampalli</a:t>
            </a:r>
            <a:r>
              <a:rPr lang="en-US" sz="1750" kern="0" spc="-36" dirty="0">
                <a:solidFill>
                  <a:srgbClr val="E5E0DF"/>
                </a:solidFill>
                <a:latin typeface="Inter" pitchFamily="34" charset="0"/>
                <a:ea typeface="Inter" pitchFamily="34" charset="-122"/>
              </a:rPr>
              <a:t> (1005-21-733036)</a:t>
            </a:r>
          </a:p>
          <a:p>
            <a:pPr marL="0" indent="0">
              <a:lnSpc>
                <a:spcPts val="2850"/>
              </a:lnSpc>
              <a:buNone/>
            </a:pPr>
            <a:r>
              <a:rPr lang="en-US" sz="1750" kern="0" spc="-36" dirty="0">
                <a:solidFill>
                  <a:srgbClr val="E5E0DF"/>
                </a:solidFill>
                <a:latin typeface="Inter" pitchFamily="34" charset="0"/>
                <a:ea typeface="Inter" pitchFamily="34" charset="-122"/>
              </a:rPr>
              <a:t>	Puli Venu (1005-21-733045)</a:t>
            </a:r>
          </a:p>
          <a:p>
            <a:pPr marL="0" indent="0">
              <a:lnSpc>
                <a:spcPts val="2850"/>
              </a:lnSpc>
              <a:buNone/>
            </a:pPr>
            <a:r>
              <a:rPr lang="en-US" sz="1750" kern="0" spc="-36" dirty="0">
                <a:solidFill>
                  <a:srgbClr val="E5E0DF"/>
                </a:solidFill>
                <a:latin typeface="Inter" pitchFamily="34" charset="0"/>
                <a:ea typeface="Inter" pitchFamily="34" charset="-122"/>
              </a:rPr>
              <a:t>	KSPSVLN Siddardha Kumar </a:t>
            </a:r>
            <a:r>
              <a:rPr lang="en-US" sz="1750" kern="0" spc="-36" dirty="0" err="1">
                <a:solidFill>
                  <a:srgbClr val="E5E0DF"/>
                </a:solidFill>
                <a:latin typeface="Inter" pitchFamily="34" charset="0"/>
                <a:ea typeface="Inter" pitchFamily="34" charset="-122"/>
              </a:rPr>
              <a:t>Kavuri</a:t>
            </a:r>
            <a:r>
              <a:rPr lang="en-US" sz="1750" kern="0" spc="-36" dirty="0">
                <a:solidFill>
                  <a:srgbClr val="E5E0DF"/>
                </a:solidFill>
                <a:latin typeface="Inter" pitchFamily="34" charset="0"/>
                <a:ea typeface="Inter" pitchFamily="34" charset="-122"/>
              </a:rPr>
              <a:t> (1005-21-733058).</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F6EFE-5AF8-DAD9-0753-2F384A0D9690}"/>
              </a:ext>
            </a:extLst>
          </p:cNvPr>
          <p:cNvPicPr>
            <a:picLocks noChangeAspect="1"/>
          </p:cNvPicPr>
          <p:nvPr/>
        </p:nvPicPr>
        <p:blipFill>
          <a:blip r:embed="rId2"/>
          <a:stretch>
            <a:fillRect/>
          </a:stretch>
        </p:blipFill>
        <p:spPr>
          <a:xfrm>
            <a:off x="-196769" y="1032747"/>
            <a:ext cx="15081812" cy="7578818"/>
          </a:xfrm>
          <a:prstGeom prst="rect">
            <a:avLst/>
          </a:prstGeom>
        </p:spPr>
      </p:pic>
      <p:sp>
        <p:nvSpPr>
          <p:cNvPr id="7" name="Rectangle 6">
            <a:extLst>
              <a:ext uri="{FF2B5EF4-FFF2-40B4-BE49-F238E27FC236}">
                <a16:creationId xmlns:a16="http://schemas.microsoft.com/office/drawing/2014/main" id="{FE23CEA0-EEE8-4D0B-3375-2720200C006A}"/>
              </a:ext>
            </a:extLst>
          </p:cNvPr>
          <p:cNvSpPr/>
          <p:nvPr/>
        </p:nvSpPr>
        <p:spPr>
          <a:xfrm>
            <a:off x="-196769" y="0"/>
            <a:ext cx="14856106" cy="1226916"/>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2EE668D-056B-CF04-C8D6-3FBBE39F2B34}"/>
              </a:ext>
            </a:extLst>
          </p:cNvPr>
          <p:cNvSpPr txBox="1"/>
          <p:nvPr/>
        </p:nvSpPr>
        <p:spPr>
          <a:xfrm>
            <a:off x="520860" y="196770"/>
            <a:ext cx="10220445" cy="769441"/>
          </a:xfrm>
          <a:prstGeom prst="rect">
            <a:avLst/>
          </a:prstGeom>
          <a:noFill/>
          <a:ln>
            <a:noFill/>
          </a:ln>
        </p:spPr>
        <p:txBody>
          <a:bodyPr wrap="square" rtlCol="0">
            <a:spAutoFit/>
          </a:bodyPr>
          <a:lstStyle/>
          <a:p>
            <a:r>
              <a:rPr lang="en-US" sz="4400" dirty="0">
                <a:solidFill>
                  <a:schemeClr val="bg1"/>
                </a:solidFill>
              </a:rPr>
              <a:t>Flow Chart of Proposed Architecture</a:t>
            </a:r>
            <a:endParaRPr lang="en-IN" sz="4400" dirty="0">
              <a:solidFill>
                <a:schemeClr val="bg1"/>
              </a:solidFill>
            </a:endParaRPr>
          </a:p>
        </p:txBody>
      </p:sp>
    </p:spTree>
    <p:extLst>
      <p:ext uri="{BB962C8B-B14F-4D97-AF65-F5344CB8AC3E}">
        <p14:creationId xmlns:p14="http://schemas.microsoft.com/office/powerpoint/2010/main" val="338828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72525">
              <a:alpha val="80000"/>
            </a:srgbClr>
          </a:solidFill>
          <a:ln/>
        </p:spPr>
      </p:sp>
      <p:sp>
        <p:nvSpPr>
          <p:cNvPr id="4" name="Text 1"/>
          <p:cNvSpPr/>
          <p:nvPr/>
        </p:nvSpPr>
        <p:spPr>
          <a:xfrm>
            <a:off x="793790" y="1441966"/>
            <a:ext cx="12132707"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Conclusion: Key Insights and Future Directions</a:t>
            </a:r>
            <a:endParaRPr lang="en-US" sz="4450" dirty="0"/>
          </a:p>
        </p:txBody>
      </p:sp>
      <p:sp>
        <p:nvSpPr>
          <p:cNvPr id="5" name="Shape 2"/>
          <p:cNvSpPr/>
          <p:nvPr/>
        </p:nvSpPr>
        <p:spPr>
          <a:xfrm>
            <a:off x="7299960" y="2490907"/>
            <a:ext cx="30480" cy="4296608"/>
          </a:xfrm>
          <a:prstGeom prst="roundRect">
            <a:avLst>
              <a:gd name="adj" fmla="val 312558"/>
            </a:avLst>
          </a:prstGeom>
          <a:solidFill>
            <a:srgbClr val="2A1999"/>
          </a:solidFill>
          <a:ln/>
        </p:spPr>
      </p:sp>
      <p:sp>
        <p:nvSpPr>
          <p:cNvPr id="6" name="Shape 3"/>
          <p:cNvSpPr/>
          <p:nvPr/>
        </p:nvSpPr>
        <p:spPr>
          <a:xfrm>
            <a:off x="6296739" y="2985968"/>
            <a:ext cx="793790" cy="30480"/>
          </a:xfrm>
          <a:prstGeom prst="roundRect">
            <a:avLst>
              <a:gd name="adj" fmla="val 312558"/>
            </a:avLst>
          </a:prstGeom>
          <a:solidFill>
            <a:srgbClr val="2A1999"/>
          </a:solidFill>
          <a:ln/>
        </p:spPr>
      </p:sp>
      <p:sp>
        <p:nvSpPr>
          <p:cNvPr id="7" name="Shape 4"/>
          <p:cNvSpPr/>
          <p:nvPr/>
        </p:nvSpPr>
        <p:spPr>
          <a:xfrm>
            <a:off x="7060049" y="2746058"/>
            <a:ext cx="510302" cy="510302"/>
          </a:xfrm>
          <a:prstGeom prst="roundRect">
            <a:avLst>
              <a:gd name="adj" fmla="val 18669"/>
            </a:avLst>
          </a:prstGeom>
          <a:solidFill>
            <a:srgbClr val="110080"/>
          </a:solidFill>
          <a:ln w="7620">
            <a:solidFill>
              <a:srgbClr val="2A1999"/>
            </a:solidFill>
            <a:prstDash val="solid"/>
          </a:ln>
        </p:spPr>
      </p:sp>
      <p:sp>
        <p:nvSpPr>
          <p:cNvPr id="8" name="Text 5"/>
          <p:cNvSpPr/>
          <p:nvPr/>
        </p:nvSpPr>
        <p:spPr>
          <a:xfrm>
            <a:off x="7246858" y="2831068"/>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1</a:t>
            </a:r>
            <a:endParaRPr lang="en-US" sz="2650" dirty="0"/>
          </a:p>
        </p:txBody>
      </p:sp>
      <p:sp>
        <p:nvSpPr>
          <p:cNvPr id="9" name="Text 6"/>
          <p:cNvSpPr/>
          <p:nvPr/>
        </p:nvSpPr>
        <p:spPr>
          <a:xfrm>
            <a:off x="3232428" y="2717721"/>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Future Research</a:t>
            </a:r>
            <a:endParaRPr lang="en-US" sz="2200" dirty="0"/>
          </a:p>
        </p:txBody>
      </p:sp>
      <p:sp>
        <p:nvSpPr>
          <p:cNvPr id="10" name="Text 7"/>
          <p:cNvSpPr/>
          <p:nvPr/>
        </p:nvSpPr>
        <p:spPr>
          <a:xfrm>
            <a:off x="793790" y="3208139"/>
            <a:ext cx="5273873" cy="1088708"/>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Exploring novel deep learning architectures, such as generative adversarial networks (GANs), to further enhance image restoration capabilities.</a:t>
            </a:r>
            <a:endParaRPr lang="en-US" sz="1750" dirty="0"/>
          </a:p>
        </p:txBody>
      </p:sp>
      <p:sp>
        <p:nvSpPr>
          <p:cNvPr id="11" name="Shape 8"/>
          <p:cNvSpPr/>
          <p:nvPr/>
        </p:nvSpPr>
        <p:spPr>
          <a:xfrm>
            <a:off x="7539871" y="4120039"/>
            <a:ext cx="793790" cy="30480"/>
          </a:xfrm>
          <a:prstGeom prst="roundRect">
            <a:avLst>
              <a:gd name="adj" fmla="val 312558"/>
            </a:avLst>
          </a:prstGeom>
          <a:solidFill>
            <a:srgbClr val="2A1999"/>
          </a:solidFill>
          <a:ln/>
        </p:spPr>
      </p:sp>
      <p:sp>
        <p:nvSpPr>
          <p:cNvPr id="12" name="Shape 9"/>
          <p:cNvSpPr/>
          <p:nvPr/>
        </p:nvSpPr>
        <p:spPr>
          <a:xfrm>
            <a:off x="7060049" y="3880128"/>
            <a:ext cx="510302" cy="510302"/>
          </a:xfrm>
          <a:prstGeom prst="roundRect">
            <a:avLst>
              <a:gd name="adj" fmla="val 18669"/>
            </a:avLst>
          </a:prstGeom>
          <a:solidFill>
            <a:srgbClr val="110080"/>
          </a:solidFill>
          <a:ln w="7620">
            <a:solidFill>
              <a:srgbClr val="2A1999"/>
            </a:solidFill>
            <a:prstDash val="solid"/>
          </a:ln>
        </p:spPr>
      </p:sp>
      <p:sp>
        <p:nvSpPr>
          <p:cNvPr id="13" name="Text 10"/>
          <p:cNvSpPr/>
          <p:nvPr/>
        </p:nvSpPr>
        <p:spPr>
          <a:xfrm>
            <a:off x="7213163" y="3965138"/>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2</a:t>
            </a:r>
            <a:endParaRPr lang="en-US" sz="2650" dirty="0"/>
          </a:p>
        </p:txBody>
      </p:sp>
      <p:sp>
        <p:nvSpPr>
          <p:cNvPr id="14" name="Text 11"/>
          <p:cNvSpPr/>
          <p:nvPr/>
        </p:nvSpPr>
        <p:spPr>
          <a:xfrm>
            <a:off x="8562737" y="3851791"/>
            <a:ext cx="3025616"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Real-Time Applications</a:t>
            </a:r>
            <a:endParaRPr lang="en-US" sz="2200" dirty="0"/>
          </a:p>
        </p:txBody>
      </p:sp>
      <p:sp>
        <p:nvSpPr>
          <p:cNvPr id="15" name="Text 12"/>
          <p:cNvSpPr/>
          <p:nvPr/>
        </p:nvSpPr>
        <p:spPr>
          <a:xfrm>
            <a:off x="8562737" y="4342209"/>
            <a:ext cx="5273873"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Developing real-time image restoration systems for applications such as video surveillance, medical imaging, and mobile photography.</a:t>
            </a:r>
            <a:endParaRPr lang="en-US" sz="1750" dirty="0"/>
          </a:p>
        </p:txBody>
      </p:sp>
      <p:sp>
        <p:nvSpPr>
          <p:cNvPr id="16" name="Shape 13"/>
          <p:cNvSpPr/>
          <p:nvPr/>
        </p:nvSpPr>
        <p:spPr>
          <a:xfrm>
            <a:off x="6296739" y="5249823"/>
            <a:ext cx="793790" cy="30480"/>
          </a:xfrm>
          <a:prstGeom prst="roundRect">
            <a:avLst>
              <a:gd name="adj" fmla="val 312558"/>
            </a:avLst>
          </a:prstGeom>
          <a:solidFill>
            <a:srgbClr val="2A1999"/>
          </a:solidFill>
          <a:ln/>
        </p:spPr>
      </p:sp>
      <p:sp>
        <p:nvSpPr>
          <p:cNvPr id="17" name="Shape 14"/>
          <p:cNvSpPr/>
          <p:nvPr/>
        </p:nvSpPr>
        <p:spPr>
          <a:xfrm>
            <a:off x="7060049" y="5009912"/>
            <a:ext cx="510302" cy="510302"/>
          </a:xfrm>
          <a:prstGeom prst="roundRect">
            <a:avLst>
              <a:gd name="adj" fmla="val 18669"/>
            </a:avLst>
          </a:prstGeom>
          <a:solidFill>
            <a:srgbClr val="110080"/>
          </a:solidFill>
          <a:ln w="7620">
            <a:solidFill>
              <a:srgbClr val="2A1999"/>
            </a:solidFill>
            <a:prstDash val="solid"/>
          </a:ln>
        </p:spPr>
      </p:sp>
      <p:sp>
        <p:nvSpPr>
          <p:cNvPr id="18" name="Text 15"/>
          <p:cNvSpPr/>
          <p:nvPr/>
        </p:nvSpPr>
        <p:spPr>
          <a:xfrm>
            <a:off x="7210425" y="5094923"/>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3</a:t>
            </a:r>
            <a:endParaRPr lang="en-US" sz="2650" dirty="0"/>
          </a:p>
        </p:txBody>
      </p:sp>
      <p:sp>
        <p:nvSpPr>
          <p:cNvPr id="19" name="Text 16"/>
          <p:cNvSpPr/>
          <p:nvPr/>
        </p:nvSpPr>
        <p:spPr>
          <a:xfrm>
            <a:off x="2396133" y="4981575"/>
            <a:ext cx="3671530"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Integration with Other Tasks</a:t>
            </a:r>
            <a:endParaRPr lang="en-US" sz="2200" dirty="0"/>
          </a:p>
        </p:txBody>
      </p:sp>
      <p:sp>
        <p:nvSpPr>
          <p:cNvPr id="20" name="Text 17"/>
          <p:cNvSpPr/>
          <p:nvPr/>
        </p:nvSpPr>
        <p:spPr>
          <a:xfrm>
            <a:off x="793790" y="5471993"/>
            <a:ext cx="5273873" cy="1088708"/>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Integrating image restoration with other computer vision tasks, such as object detection, image segmentation, and scene understanding.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002B7D-4C8E-DB92-57BA-431C29FDFC0E}"/>
              </a:ext>
            </a:extLst>
          </p:cNvPr>
          <p:cNvSpPr/>
          <p:nvPr/>
        </p:nvSpPr>
        <p:spPr>
          <a:xfrm>
            <a:off x="12616405" y="7731889"/>
            <a:ext cx="1932972" cy="405114"/>
          </a:xfrm>
          <a:prstGeom prst="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7B2A18A-2621-B03C-B3BB-25C9A66E3B2C}"/>
              </a:ext>
            </a:extLst>
          </p:cNvPr>
          <p:cNvSpPr txBox="1"/>
          <p:nvPr/>
        </p:nvSpPr>
        <p:spPr>
          <a:xfrm>
            <a:off x="219918" y="365915"/>
            <a:ext cx="7315200" cy="779893"/>
          </a:xfrm>
          <a:prstGeom prst="rect">
            <a:avLst/>
          </a:prstGeom>
          <a:noFill/>
        </p:spPr>
        <p:txBody>
          <a:bodyPr wrap="square">
            <a:spAutoFit/>
          </a:bodyPr>
          <a:lstStyle/>
          <a:p>
            <a:pPr marL="0" indent="0">
              <a:lnSpc>
                <a:spcPts val="5550"/>
              </a:lnSpc>
              <a:buNone/>
            </a:pPr>
            <a:r>
              <a:rPr lang="en-US" sz="4400" dirty="0">
                <a:solidFill>
                  <a:schemeClr val="bg1"/>
                </a:solidFill>
              </a:rPr>
              <a:t>References</a:t>
            </a:r>
          </a:p>
        </p:txBody>
      </p:sp>
      <p:sp>
        <p:nvSpPr>
          <p:cNvPr id="6" name="TextBox 5">
            <a:extLst>
              <a:ext uri="{FF2B5EF4-FFF2-40B4-BE49-F238E27FC236}">
                <a16:creationId xmlns:a16="http://schemas.microsoft.com/office/drawing/2014/main" id="{B0386F08-840D-853B-C301-CFF0E296D4AF}"/>
              </a:ext>
            </a:extLst>
          </p:cNvPr>
          <p:cNvSpPr txBox="1"/>
          <p:nvPr/>
        </p:nvSpPr>
        <p:spPr>
          <a:xfrm>
            <a:off x="0" y="1220454"/>
            <a:ext cx="14630400" cy="7027821"/>
          </a:xfrm>
          <a:prstGeom prst="rect">
            <a:avLst/>
          </a:prstGeom>
          <a:noFill/>
        </p:spPr>
        <p:txBody>
          <a:bodyPr wrap="square">
            <a:spAutoFit/>
          </a:bodyPr>
          <a:lstStyle/>
          <a:p>
            <a:pPr marL="342900" indent="-342900">
              <a:lnSpc>
                <a:spcPct val="200000"/>
              </a:lnSpc>
              <a:buFont typeface="+mj-lt"/>
              <a:buAutoNum type="arabicPeriod"/>
            </a:pPr>
            <a:r>
              <a:rPr lang="en-IN" sz="1900" dirty="0" err="1">
                <a:solidFill>
                  <a:schemeClr val="bg1"/>
                </a:solidFill>
              </a:rPr>
              <a:t>SwinIR</a:t>
            </a:r>
            <a:r>
              <a:rPr lang="en-IN" sz="1900" dirty="0">
                <a:solidFill>
                  <a:schemeClr val="bg1"/>
                </a:solidFill>
              </a:rPr>
              <a:t>: Image Restoration Using </a:t>
            </a:r>
            <a:r>
              <a:rPr lang="en-IN" sz="1900" dirty="0" err="1">
                <a:solidFill>
                  <a:schemeClr val="bg1"/>
                </a:solidFill>
              </a:rPr>
              <a:t>Swin</a:t>
            </a:r>
            <a:r>
              <a:rPr lang="en-IN" sz="1900" dirty="0">
                <a:solidFill>
                  <a:schemeClr val="bg1"/>
                </a:solidFill>
              </a:rPr>
              <a:t> Transformer </a:t>
            </a:r>
            <a:r>
              <a:rPr lang="en-IN" sz="1900" dirty="0" err="1">
                <a:solidFill>
                  <a:schemeClr val="bg1"/>
                </a:solidFill>
              </a:rPr>
              <a:t>Jingyun</a:t>
            </a:r>
            <a:r>
              <a:rPr lang="en-IN" sz="1900" dirty="0">
                <a:solidFill>
                  <a:schemeClr val="bg1"/>
                </a:solidFill>
              </a:rPr>
              <a:t> Liang1 </a:t>
            </a:r>
            <a:r>
              <a:rPr lang="en-IN" sz="1900" dirty="0" err="1">
                <a:solidFill>
                  <a:schemeClr val="bg1"/>
                </a:solidFill>
              </a:rPr>
              <a:t>Jiezhang</a:t>
            </a:r>
            <a:r>
              <a:rPr lang="en-IN" sz="1900" dirty="0">
                <a:solidFill>
                  <a:schemeClr val="bg1"/>
                </a:solidFill>
              </a:rPr>
              <a:t> Cao1 </a:t>
            </a:r>
            <a:r>
              <a:rPr lang="en-IN" sz="1900" dirty="0" err="1">
                <a:solidFill>
                  <a:schemeClr val="bg1"/>
                </a:solidFill>
              </a:rPr>
              <a:t>Guolei</a:t>
            </a:r>
            <a:r>
              <a:rPr lang="en-IN" sz="1900" dirty="0">
                <a:solidFill>
                  <a:schemeClr val="bg1"/>
                </a:solidFill>
              </a:rPr>
              <a:t> Sun1 Kai Zhang1* Luc Van Gool12 Radu Timofte1 1Computer Vision Lab, ETH Zurich, Switzerland 2KU Leuven, Belgium </a:t>
            </a:r>
            <a:r>
              <a:rPr lang="en-IN" sz="1900" dirty="0" err="1">
                <a:solidFill>
                  <a:schemeClr val="bg1"/>
                </a:solidFill>
              </a:rPr>
              <a:t>jinliang</a:t>
            </a:r>
            <a:r>
              <a:rPr lang="en-IN" sz="1900" dirty="0">
                <a:solidFill>
                  <a:schemeClr val="bg1"/>
                </a:solidFill>
              </a:rPr>
              <a:t>, </a:t>
            </a:r>
            <a:r>
              <a:rPr lang="en-IN" sz="1900" dirty="0" err="1">
                <a:solidFill>
                  <a:schemeClr val="bg1"/>
                </a:solidFill>
              </a:rPr>
              <a:t>jiezcao</a:t>
            </a:r>
            <a:r>
              <a:rPr lang="en-IN" sz="1900" dirty="0">
                <a:solidFill>
                  <a:schemeClr val="bg1"/>
                </a:solidFill>
              </a:rPr>
              <a:t>, </a:t>
            </a:r>
            <a:r>
              <a:rPr lang="en-IN" sz="1900" dirty="0" err="1">
                <a:solidFill>
                  <a:schemeClr val="bg1"/>
                </a:solidFill>
              </a:rPr>
              <a:t>guosun</a:t>
            </a:r>
            <a:r>
              <a:rPr lang="en-IN" sz="1900" dirty="0">
                <a:solidFill>
                  <a:schemeClr val="bg1"/>
                </a:solidFill>
              </a:rPr>
              <a:t>, </a:t>
            </a:r>
            <a:r>
              <a:rPr lang="en-IN" sz="1900" dirty="0" err="1">
                <a:solidFill>
                  <a:schemeClr val="bg1"/>
                </a:solidFill>
              </a:rPr>
              <a:t>kai.zhang</a:t>
            </a:r>
            <a:r>
              <a:rPr lang="en-IN" sz="1900" dirty="0">
                <a:solidFill>
                  <a:schemeClr val="bg1"/>
                </a:solidFill>
              </a:rPr>
              <a:t>, </a:t>
            </a:r>
            <a:r>
              <a:rPr lang="en-IN" sz="1900" dirty="0" err="1">
                <a:solidFill>
                  <a:schemeClr val="bg1"/>
                </a:solidFill>
              </a:rPr>
              <a:t>vangool</a:t>
            </a:r>
            <a:r>
              <a:rPr lang="en-IN" sz="1900" dirty="0">
                <a:solidFill>
                  <a:schemeClr val="bg1"/>
                </a:solidFill>
              </a:rPr>
              <a:t>.</a:t>
            </a:r>
          </a:p>
          <a:p>
            <a:pPr marL="342900" indent="-342900">
              <a:lnSpc>
                <a:spcPct val="200000"/>
              </a:lnSpc>
              <a:buFont typeface="+mj-lt"/>
              <a:buAutoNum type="arabicPeriod"/>
            </a:pPr>
            <a:r>
              <a:rPr lang="en-IN" sz="1900" dirty="0" err="1">
                <a:solidFill>
                  <a:schemeClr val="bg1"/>
                </a:solidFill>
              </a:rPr>
              <a:t>Restormer</a:t>
            </a:r>
            <a:r>
              <a:rPr lang="en-IN" sz="1900" dirty="0">
                <a:solidFill>
                  <a:schemeClr val="bg1"/>
                </a:solidFill>
              </a:rPr>
              <a:t>: Efficient Transformer for High-Resolution Image Restoration Syed Waqas Zamir1 Aditya Arora1 Salman Khan2 Munawar Hayat3 Fahad Shahbaz Khan2 Ming-Hsuan Yang456 1Inception Institute of AI 2Mohamed bin Zayed University of AI 3Monash University 4University of California, Merced 5Yonsei University 6Google Research.</a:t>
            </a:r>
          </a:p>
          <a:p>
            <a:pPr marL="342900" indent="-342900">
              <a:lnSpc>
                <a:spcPct val="200000"/>
              </a:lnSpc>
              <a:buFont typeface="+mj-lt"/>
              <a:buAutoNum type="arabicPeriod"/>
            </a:pPr>
            <a:r>
              <a:rPr lang="en-IN" sz="1900" dirty="0">
                <a:solidFill>
                  <a:schemeClr val="bg1"/>
                </a:solidFill>
              </a:rPr>
              <a:t>Efficient Long-Range Attention Network for Image Super-resolution </a:t>
            </a:r>
            <a:r>
              <a:rPr lang="en-IN" sz="1900" dirty="0" err="1">
                <a:solidFill>
                  <a:schemeClr val="bg1"/>
                </a:solidFill>
              </a:rPr>
              <a:t>Xindong</a:t>
            </a:r>
            <a:r>
              <a:rPr lang="en-IN" sz="1900" dirty="0">
                <a:solidFill>
                  <a:schemeClr val="bg1"/>
                </a:solidFill>
              </a:rPr>
              <a:t> Zhang1,2,⋆, Hui Zeng2,⋆, Shi Guo1, and Lei Zhang1,1 Dept. of Computing, The Hong Kong Polytechnic University 2 OPPO Research, China.</a:t>
            </a:r>
          </a:p>
          <a:p>
            <a:pPr marL="342900" indent="-342900">
              <a:lnSpc>
                <a:spcPct val="200000"/>
              </a:lnSpc>
              <a:buFont typeface="+mj-lt"/>
              <a:buAutoNum type="arabicPeriod"/>
            </a:pPr>
            <a:r>
              <a:rPr lang="en-IN" sz="1900" dirty="0" err="1">
                <a:solidFill>
                  <a:schemeClr val="bg1"/>
                </a:solidFill>
              </a:rPr>
              <a:t>DiffIR</a:t>
            </a:r>
            <a:r>
              <a:rPr lang="en-IN" sz="1900" dirty="0">
                <a:solidFill>
                  <a:schemeClr val="bg1"/>
                </a:solidFill>
              </a:rPr>
              <a:t>: Efficient Diffusion Model for Image Restoration Bin Xia 1, </a:t>
            </a:r>
            <a:r>
              <a:rPr lang="en-IN" sz="1900" dirty="0" err="1">
                <a:solidFill>
                  <a:schemeClr val="bg1"/>
                </a:solidFill>
              </a:rPr>
              <a:t>Yulun</a:t>
            </a:r>
            <a:r>
              <a:rPr lang="en-IN" sz="1900" dirty="0">
                <a:solidFill>
                  <a:schemeClr val="bg1"/>
                </a:solidFill>
              </a:rPr>
              <a:t> Zhang 2, </a:t>
            </a:r>
            <a:r>
              <a:rPr lang="en-IN" sz="1900" dirty="0" err="1">
                <a:solidFill>
                  <a:schemeClr val="bg1"/>
                </a:solidFill>
              </a:rPr>
              <a:t>Shiyin</a:t>
            </a:r>
            <a:r>
              <a:rPr lang="en-IN" sz="1900" dirty="0">
                <a:solidFill>
                  <a:schemeClr val="bg1"/>
                </a:solidFill>
              </a:rPr>
              <a:t> Wang 3, </a:t>
            </a:r>
            <a:r>
              <a:rPr lang="en-IN" sz="1900" dirty="0" err="1">
                <a:solidFill>
                  <a:schemeClr val="bg1"/>
                </a:solidFill>
              </a:rPr>
              <a:t>Yitong</a:t>
            </a:r>
            <a:r>
              <a:rPr lang="en-IN" sz="1900" dirty="0">
                <a:solidFill>
                  <a:schemeClr val="bg1"/>
                </a:solidFill>
              </a:rPr>
              <a:t> Wang 3, Xinglong Wu 3, </a:t>
            </a:r>
            <a:r>
              <a:rPr lang="en-IN" sz="1900" dirty="0" err="1">
                <a:solidFill>
                  <a:schemeClr val="bg1"/>
                </a:solidFill>
              </a:rPr>
              <a:t>Yapeng</a:t>
            </a:r>
            <a:r>
              <a:rPr lang="en-IN" sz="1900" dirty="0">
                <a:solidFill>
                  <a:schemeClr val="bg1"/>
                </a:solidFill>
              </a:rPr>
              <a:t> Tian 4, </a:t>
            </a:r>
            <a:r>
              <a:rPr lang="en-IN" sz="1900" dirty="0" err="1">
                <a:solidFill>
                  <a:schemeClr val="bg1"/>
                </a:solidFill>
              </a:rPr>
              <a:t>Wenming</a:t>
            </a:r>
            <a:r>
              <a:rPr lang="en-IN" sz="1900" dirty="0">
                <a:solidFill>
                  <a:schemeClr val="bg1"/>
                </a:solidFill>
              </a:rPr>
              <a:t> Yang 1, and Luc Van Gool 2 1 Tsinghua University, 2 ETH Z¨ </a:t>
            </a:r>
            <a:r>
              <a:rPr lang="en-IN" sz="1900" dirty="0" err="1">
                <a:solidFill>
                  <a:schemeClr val="bg1"/>
                </a:solidFill>
              </a:rPr>
              <a:t>urich</a:t>
            </a:r>
            <a:r>
              <a:rPr lang="en-IN" sz="1900" dirty="0">
                <a:solidFill>
                  <a:schemeClr val="bg1"/>
                </a:solidFill>
              </a:rPr>
              <a:t>, 3 ByteDance Inc, 4 University of Texas at Dallas.</a:t>
            </a:r>
            <a:endParaRPr lang="en-US" sz="1900" dirty="0">
              <a:solidFill>
                <a:schemeClr val="bg1"/>
              </a:solidFill>
            </a:endParaRPr>
          </a:p>
          <a:p>
            <a:pPr marL="342900" indent="-342900">
              <a:lnSpc>
                <a:spcPct val="200000"/>
              </a:lnSpc>
              <a:buFont typeface="+mj-lt"/>
              <a:buAutoNum type="arabicPeriod"/>
            </a:pPr>
            <a:r>
              <a:rPr lang="en-IN" sz="1900" dirty="0">
                <a:solidFill>
                  <a:schemeClr val="bg1"/>
                </a:solidFill>
              </a:rPr>
              <a:t>Boosting Image Restoration via Priors from Pre-trained Models </a:t>
            </a:r>
            <a:r>
              <a:rPr lang="en-IN" sz="1900" dirty="0" err="1">
                <a:solidFill>
                  <a:schemeClr val="bg1"/>
                </a:solidFill>
              </a:rPr>
              <a:t>Xiaogang</a:t>
            </a:r>
            <a:r>
              <a:rPr lang="en-IN" sz="1900" dirty="0">
                <a:solidFill>
                  <a:schemeClr val="bg1"/>
                </a:solidFill>
              </a:rPr>
              <a:t> Xu1,2,3 Shu Kong5,6,7 Tao Hu3,8 Zhe Liu1* </a:t>
            </a:r>
            <a:r>
              <a:rPr lang="en-IN" sz="1900" dirty="0" err="1">
                <a:solidFill>
                  <a:schemeClr val="bg1"/>
                </a:solidFill>
              </a:rPr>
              <a:t>Hujun</a:t>
            </a:r>
            <a:r>
              <a:rPr lang="en-IN" sz="1900" dirty="0">
                <a:solidFill>
                  <a:schemeClr val="bg1"/>
                </a:solidFill>
              </a:rPr>
              <a:t> Bao1,4 1 Zhejiang Lab 2 CUHK 3 </a:t>
            </a:r>
            <a:r>
              <a:rPr lang="en-IN" sz="1900" dirty="0" err="1">
                <a:solidFill>
                  <a:schemeClr val="bg1"/>
                </a:solidFill>
              </a:rPr>
              <a:t>RealityEdge</a:t>
            </a:r>
            <a:r>
              <a:rPr lang="en-IN" sz="1900" dirty="0">
                <a:solidFill>
                  <a:schemeClr val="bg1"/>
                </a:solidFill>
              </a:rPr>
              <a:t> 4 Zhejiang University 5 University of Macau 6 Institute of Collaborative Innovation 7 Texas A&amp;M University 8 National University of Singapore.</a:t>
            </a:r>
            <a:endParaRPr lang="en-US" sz="1900" dirty="0">
              <a:solidFill>
                <a:schemeClr val="bg1"/>
              </a:solidFill>
            </a:endParaRPr>
          </a:p>
        </p:txBody>
      </p:sp>
    </p:spTree>
    <p:extLst>
      <p:ext uri="{BB962C8B-B14F-4D97-AF65-F5344CB8AC3E}">
        <p14:creationId xmlns:p14="http://schemas.microsoft.com/office/powerpoint/2010/main" val="353532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6013"/>
            <a:ext cx="14630400" cy="2431971"/>
          </a:xfrm>
          <a:prstGeom prst="rect">
            <a:avLst/>
          </a:prstGeom>
        </p:spPr>
      </p:pic>
      <p:sp>
        <p:nvSpPr>
          <p:cNvPr id="3" name="Text 0"/>
          <p:cNvSpPr/>
          <p:nvPr/>
        </p:nvSpPr>
        <p:spPr>
          <a:xfrm>
            <a:off x="680918" y="3210401"/>
            <a:ext cx="11192589" cy="607933"/>
          </a:xfrm>
          <a:prstGeom prst="rect">
            <a:avLst/>
          </a:prstGeom>
          <a:noFill/>
          <a:ln/>
        </p:spPr>
        <p:txBody>
          <a:bodyPr wrap="none" lIns="0" tIns="0" rIns="0" bIns="0" rtlCol="0" anchor="t"/>
          <a:lstStyle/>
          <a:p>
            <a:pPr marL="0" indent="0">
              <a:lnSpc>
                <a:spcPts val="4750"/>
              </a:lnSpc>
              <a:buNone/>
            </a:pPr>
            <a:r>
              <a:rPr lang="en-US" sz="3800" b="1" kern="0" spc="-115" dirty="0">
                <a:solidFill>
                  <a:srgbClr val="FFFFFF"/>
                </a:solidFill>
                <a:latin typeface="Inter Bold" pitchFamily="34" charset="0"/>
                <a:ea typeface="Inter Bold" pitchFamily="34" charset="-122"/>
                <a:cs typeface="Inter Bold" pitchFamily="34" charset="-120"/>
              </a:rPr>
              <a:t>Problem Definition: Understanding the Challenges</a:t>
            </a:r>
            <a:endParaRPr lang="en-US" sz="3800" dirty="0"/>
          </a:p>
        </p:txBody>
      </p:sp>
      <p:sp>
        <p:nvSpPr>
          <p:cNvPr id="4" name="Shape 1"/>
          <p:cNvSpPr/>
          <p:nvPr/>
        </p:nvSpPr>
        <p:spPr>
          <a:xfrm>
            <a:off x="680918" y="4328993"/>
            <a:ext cx="437674" cy="437674"/>
          </a:xfrm>
          <a:prstGeom prst="roundRect">
            <a:avLst>
              <a:gd name="adj" fmla="val 18670"/>
            </a:avLst>
          </a:prstGeom>
          <a:solidFill>
            <a:srgbClr val="110080"/>
          </a:solidFill>
          <a:ln w="7620">
            <a:solidFill>
              <a:srgbClr val="2A1999"/>
            </a:solidFill>
            <a:prstDash val="solid"/>
          </a:ln>
        </p:spPr>
      </p:sp>
      <p:sp>
        <p:nvSpPr>
          <p:cNvPr id="5" name="Text 2"/>
          <p:cNvSpPr/>
          <p:nvPr/>
        </p:nvSpPr>
        <p:spPr>
          <a:xfrm>
            <a:off x="841177" y="4401860"/>
            <a:ext cx="117038" cy="291822"/>
          </a:xfrm>
          <a:prstGeom prst="rect">
            <a:avLst/>
          </a:prstGeom>
          <a:noFill/>
          <a:ln/>
        </p:spPr>
        <p:txBody>
          <a:bodyPr wrap="none" lIns="0" tIns="0" rIns="0" bIns="0" rtlCol="0" anchor="t"/>
          <a:lstStyle/>
          <a:p>
            <a:pPr marL="0" indent="0" algn="ctr">
              <a:lnSpc>
                <a:spcPts val="2250"/>
              </a:lnSpc>
              <a:buNone/>
            </a:pPr>
            <a:r>
              <a:rPr lang="en-US" sz="2250" b="1" kern="0" spc="-69" dirty="0">
                <a:solidFill>
                  <a:srgbClr val="E5E0DF"/>
                </a:solidFill>
                <a:latin typeface="Inter Bold" pitchFamily="34" charset="0"/>
                <a:ea typeface="Inter Bold" pitchFamily="34" charset="-122"/>
                <a:cs typeface="Inter Bold" pitchFamily="34" charset="-120"/>
              </a:rPr>
              <a:t>1</a:t>
            </a:r>
            <a:endParaRPr lang="en-US" sz="2250" dirty="0"/>
          </a:p>
        </p:txBody>
      </p:sp>
      <p:sp>
        <p:nvSpPr>
          <p:cNvPr id="6" name="Text 3"/>
          <p:cNvSpPr/>
          <p:nvPr/>
        </p:nvSpPr>
        <p:spPr>
          <a:xfrm>
            <a:off x="1313140" y="4328993"/>
            <a:ext cx="2431971" cy="303967"/>
          </a:xfrm>
          <a:prstGeom prst="rect">
            <a:avLst/>
          </a:prstGeom>
          <a:noFill/>
          <a:ln/>
        </p:spPr>
        <p:txBody>
          <a:bodyPr wrap="none" lIns="0" tIns="0" rIns="0" bIns="0" rtlCol="0" anchor="t"/>
          <a:lstStyle/>
          <a:p>
            <a:pPr marL="0" indent="0">
              <a:lnSpc>
                <a:spcPts val="2350"/>
              </a:lnSpc>
              <a:buNone/>
            </a:pPr>
            <a:r>
              <a:rPr lang="en-US" sz="1900" b="1" kern="0" spc="-57" dirty="0">
                <a:solidFill>
                  <a:srgbClr val="E5E0DF"/>
                </a:solidFill>
                <a:latin typeface="Inter Bold" pitchFamily="34" charset="0"/>
                <a:ea typeface="Inter Bold" pitchFamily="34" charset="-122"/>
                <a:cs typeface="Inter Bold" pitchFamily="34" charset="-120"/>
              </a:rPr>
              <a:t>Noise Reduction</a:t>
            </a:r>
            <a:endParaRPr lang="en-US" sz="1900" dirty="0"/>
          </a:p>
        </p:txBody>
      </p:sp>
      <p:sp>
        <p:nvSpPr>
          <p:cNvPr id="7" name="Text 4"/>
          <p:cNvSpPr/>
          <p:nvPr/>
        </p:nvSpPr>
        <p:spPr>
          <a:xfrm>
            <a:off x="1313140" y="4749641"/>
            <a:ext cx="5904786" cy="933688"/>
          </a:xfrm>
          <a:prstGeom prst="rect">
            <a:avLst/>
          </a:prstGeom>
          <a:noFill/>
          <a:ln/>
        </p:spPr>
        <p:txBody>
          <a:bodyPr wrap="square" lIns="0" tIns="0" rIns="0" bIns="0" rtlCol="0" anchor="t"/>
          <a:lstStyle/>
          <a:p>
            <a:pPr marL="0" indent="0">
              <a:lnSpc>
                <a:spcPts val="2450"/>
              </a:lnSpc>
              <a:buNone/>
            </a:pPr>
            <a:r>
              <a:rPr lang="en-US" sz="1500" kern="0" spc="-31" dirty="0">
                <a:solidFill>
                  <a:srgbClr val="E5E0DF"/>
                </a:solidFill>
                <a:latin typeface="Inter" pitchFamily="34" charset="0"/>
                <a:ea typeface="Inter" pitchFamily="34" charset="-122"/>
                <a:cs typeface="Inter" pitchFamily="34" charset="-120"/>
              </a:rPr>
              <a:t>Digital noise, such as salt and pepper noise, can degrade image quality. Image restoration aims to reduce this noise while preserving important image details.</a:t>
            </a:r>
            <a:endParaRPr lang="en-US" sz="1500" dirty="0"/>
          </a:p>
        </p:txBody>
      </p:sp>
      <p:sp>
        <p:nvSpPr>
          <p:cNvPr id="8" name="Shape 5"/>
          <p:cNvSpPr/>
          <p:nvPr/>
        </p:nvSpPr>
        <p:spPr>
          <a:xfrm>
            <a:off x="7412474" y="4328993"/>
            <a:ext cx="437674" cy="437674"/>
          </a:xfrm>
          <a:prstGeom prst="roundRect">
            <a:avLst>
              <a:gd name="adj" fmla="val 18670"/>
            </a:avLst>
          </a:prstGeom>
          <a:solidFill>
            <a:srgbClr val="110080"/>
          </a:solidFill>
          <a:ln w="7620">
            <a:solidFill>
              <a:srgbClr val="2A1999"/>
            </a:solidFill>
            <a:prstDash val="solid"/>
          </a:ln>
        </p:spPr>
      </p:sp>
      <p:sp>
        <p:nvSpPr>
          <p:cNvPr id="9" name="Text 6"/>
          <p:cNvSpPr/>
          <p:nvPr/>
        </p:nvSpPr>
        <p:spPr>
          <a:xfrm>
            <a:off x="7543800" y="4401860"/>
            <a:ext cx="175022" cy="291822"/>
          </a:xfrm>
          <a:prstGeom prst="rect">
            <a:avLst/>
          </a:prstGeom>
          <a:noFill/>
          <a:ln/>
        </p:spPr>
        <p:txBody>
          <a:bodyPr wrap="none" lIns="0" tIns="0" rIns="0" bIns="0" rtlCol="0" anchor="t"/>
          <a:lstStyle/>
          <a:p>
            <a:pPr marL="0" indent="0" algn="ctr">
              <a:lnSpc>
                <a:spcPts val="2250"/>
              </a:lnSpc>
              <a:buNone/>
            </a:pPr>
            <a:r>
              <a:rPr lang="en-US" sz="2250" b="1" kern="0" spc="-69" dirty="0">
                <a:solidFill>
                  <a:srgbClr val="E5E0DF"/>
                </a:solidFill>
                <a:latin typeface="Inter Bold" pitchFamily="34" charset="0"/>
                <a:ea typeface="Inter Bold" pitchFamily="34" charset="-122"/>
                <a:cs typeface="Inter Bold" pitchFamily="34" charset="-120"/>
              </a:rPr>
              <a:t>2</a:t>
            </a:r>
            <a:endParaRPr lang="en-US" sz="2250" dirty="0"/>
          </a:p>
        </p:txBody>
      </p:sp>
      <p:sp>
        <p:nvSpPr>
          <p:cNvPr id="10" name="Text 7"/>
          <p:cNvSpPr/>
          <p:nvPr/>
        </p:nvSpPr>
        <p:spPr>
          <a:xfrm>
            <a:off x="8044696" y="4328993"/>
            <a:ext cx="2431971" cy="303967"/>
          </a:xfrm>
          <a:prstGeom prst="rect">
            <a:avLst/>
          </a:prstGeom>
          <a:noFill/>
          <a:ln/>
        </p:spPr>
        <p:txBody>
          <a:bodyPr wrap="none" lIns="0" tIns="0" rIns="0" bIns="0" rtlCol="0" anchor="t"/>
          <a:lstStyle/>
          <a:p>
            <a:pPr marL="0" indent="0">
              <a:lnSpc>
                <a:spcPts val="2350"/>
              </a:lnSpc>
              <a:buNone/>
            </a:pPr>
            <a:r>
              <a:rPr lang="en-US" sz="1900" b="1" kern="0" spc="-57" dirty="0">
                <a:solidFill>
                  <a:srgbClr val="E5E0DF"/>
                </a:solidFill>
                <a:latin typeface="Inter Bold" pitchFamily="34" charset="0"/>
                <a:ea typeface="Inter Bold" pitchFamily="34" charset="-122"/>
                <a:cs typeface="Inter Bold" pitchFamily="34" charset="-120"/>
              </a:rPr>
              <a:t>Blur Removal</a:t>
            </a:r>
            <a:endParaRPr lang="en-US" sz="1900" dirty="0"/>
          </a:p>
        </p:txBody>
      </p:sp>
      <p:sp>
        <p:nvSpPr>
          <p:cNvPr id="11" name="Text 8"/>
          <p:cNvSpPr/>
          <p:nvPr/>
        </p:nvSpPr>
        <p:spPr>
          <a:xfrm>
            <a:off x="8044696" y="4749641"/>
            <a:ext cx="5904786" cy="933688"/>
          </a:xfrm>
          <a:prstGeom prst="rect">
            <a:avLst/>
          </a:prstGeom>
          <a:noFill/>
          <a:ln/>
        </p:spPr>
        <p:txBody>
          <a:bodyPr wrap="square" lIns="0" tIns="0" rIns="0" bIns="0" rtlCol="0" anchor="t"/>
          <a:lstStyle/>
          <a:p>
            <a:pPr marL="0" indent="0">
              <a:lnSpc>
                <a:spcPts val="2450"/>
              </a:lnSpc>
              <a:buNone/>
            </a:pPr>
            <a:r>
              <a:rPr lang="en-US" sz="1500" kern="0" spc="-31" dirty="0">
                <a:solidFill>
                  <a:srgbClr val="E5E0DF"/>
                </a:solidFill>
                <a:latin typeface="Inter" pitchFamily="34" charset="0"/>
                <a:ea typeface="Inter" pitchFamily="34" charset="-122"/>
                <a:cs typeface="Inter" pitchFamily="34" charset="-120"/>
              </a:rPr>
              <a:t>Motion blur, out-of-focus blur, and atmospheric blur can be challenging to remove. Restoration techniques aim to sharpen images and restore clarity.</a:t>
            </a:r>
            <a:endParaRPr lang="en-US" sz="1500" dirty="0"/>
          </a:p>
        </p:txBody>
      </p:sp>
      <p:sp>
        <p:nvSpPr>
          <p:cNvPr id="12" name="Shape 9"/>
          <p:cNvSpPr/>
          <p:nvPr/>
        </p:nvSpPr>
        <p:spPr>
          <a:xfrm>
            <a:off x="680918" y="6096714"/>
            <a:ext cx="437674" cy="437674"/>
          </a:xfrm>
          <a:prstGeom prst="roundRect">
            <a:avLst>
              <a:gd name="adj" fmla="val 18670"/>
            </a:avLst>
          </a:prstGeom>
          <a:solidFill>
            <a:srgbClr val="110080"/>
          </a:solidFill>
          <a:ln w="7620">
            <a:solidFill>
              <a:srgbClr val="2A1999"/>
            </a:solidFill>
            <a:prstDash val="solid"/>
          </a:ln>
        </p:spPr>
      </p:sp>
      <p:sp>
        <p:nvSpPr>
          <p:cNvPr id="13" name="Text 10"/>
          <p:cNvSpPr/>
          <p:nvPr/>
        </p:nvSpPr>
        <p:spPr>
          <a:xfrm>
            <a:off x="809982" y="6169581"/>
            <a:ext cx="179546" cy="291822"/>
          </a:xfrm>
          <a:prstGeom prst="rect">
            <a:avLst/>
          </a:prstGeom>
          <a:noFill/>
          <a:ln/>
        </p:spPr>
        <p:txBody>
          <a:bodyPr wrap="none" lIns="0" tIns="0" rIns="0" bIns="0" rtlCol="0" anchor="t"/>
          <a:lstStyle/>
          <a:p>
            <a:pPr marL="0" indent="0" algn="ctr">
              <a:lnSpc>
                <a:spcPts val="2250"/>
              </a:lnSpc>
              <a:buNone/>
            </a:pPr>
            <a:r>
              <a:rPr lang="en-US" sz="2250" b="1" kern="0" spc="-69" dirty="0">
                <a:solidFill>
                  <a:srgbClr val="E5E0DF"/>
                </a:solidFill>
                <a:latin typeface="Inter Bold" pitchFamily="34" charset="0"/>
                <a:ea typeface="Inter Bold" pitchFamily="34" charset="-122"/>
                <a:cs typeface="Inter Bold" pitchFamily="34" charset="-120"/>
              </a:rPr>
              <a:t>3</a:t>
            </a:r>
            <a:endParaRPr lang="en-US" sz="2250" dirty="0"/>
          </a:p>
        </p:txBody>
      </p:sp>
      <p:sp>
        <p:nvSpPr>
          <p:cNvPr id="14" name="Text 11"/>
          <p:cNvSpPr/>
          <p:nvPr/>
        </p:nvSpPr>
        <p:spPr>
          <a:xfrm>
            <a:off x="1313140" y="6096714"/>
            <a:ext cx="2431971" cy="303967"/>
          </a:xfrm>
          <a:prstGeom prst="rect">
            <a:avLst/>
          </a:prstGeom>
          <a:noFill/>
          <a:ln/>
        </p:spPr>
        <p:txBody>
          <a:bodyPr wrap="none" lIns="0" tIns="0" rIns="0" bIns="0" rtlCol="0" anchor="t"/>
          <a:lstStyle/>
          <a:p>
            <a:pPr marL="0" indent="0">
              <a:lnSpc>
                <a:spcPts val="2350"/>
              </a:lnSpc>
              <a:buNone/>
            </a:pPr>
            <a:r>
              <a:rPr lang="en-US" sz="1900" b="1" kern="0" spc="-57" dirty="0">
                <a:solidFill>
                  <a:srgbClr val="E5E0DF"/>
                </a:solidFill>
                <a:latin typeface="Inter Bold" pitchFamily="34" charset="0"/>
                <a:ea typeface="Inter Bold" pitchFamily="34" charset="-122"/>
                <a:cs typeface="Inter Bold" pitchFamily="34" charset="-120"/>
              </a:rPr>
              <a:t>Motion Deblurring</a:t>
            </a:r>
            <a:endParaRPr lang="en-US" sz="1900" dirty="0"/>
          </a:p>
        </p:txBody>
      </p:sp>
      <p:sp>
        <p:nvSpPr>
          <p:cNvPr id="15" name="Text 12"/>
          <p:cNvSpPr/>
          <p:nvPr/>
        </p:nvSpPr>
        <p:spPr>
          <a:xfrm>
            <a:off x="1313140" y="6517362"/>
            <a:ext cx="5904786" cy="933688"/>
          </a:xfrm>
          <a:prstGeom prst="rect">
            <a:avLst/>
          </a:prstGeom>
          <a:noFill/>
          <a:ln/>
        </p:spPr>
        <p:txBody>
          <a:bodyPr wrap="square" lIns="0" tIns="0" rIns="0" bIns="0" rtlCol="0" anchor="t"/>
          <a:lstStyle/>
          <a:p>
            <a:pPr marL="0" indent="0">
              <a:lnSpc>
                <a:spcPts val="2450"/>
              </a:lnSpc>
              <a:buNone/>
            </a:pPr>
            <a:r>
              <a:rPr lang="en-US" sz="1500" b="1" kern="0" spc="-31" dirty="0">
                <a:solidFill>
                  <a:srgbClr val="E5E0DF"/>
                </a:solidFill>
                <a:latin typeface="Inter" pitchFamily="34" charset="0"/>
                <a:ea typeface="Inter" pitchFamily="34" charset="-122"/>
                <a:cs typeface="Inter" pitchFamily="34" charset="-120"/>
              </a:rPr>
              <a:t>Motion deblurring</a:t>
            </a:r>
            <a:r>
              <a:rPr lang="en-US" sz="1500" kern="0" spc="-31" dirty="0">
                <a:solidFill>
                  <a:srgbClr val="E5E0DF"/>
                </a:solidFill>
                <a:latin typeface="Inter" pitchFamily="34" charset="0"/>
                <a:ea typeface="Inter" pitchFamily="34" charset="-122"/>
                <a:cs typeface="Inter" pitchFamily="34" charset="-120"/>
              </a:rPr>
              <a:t> is a computer vision and image processing task focused on removing or reducing the blur caused by the relative motion between a camera and the scene being captured. </a:t>
            </a:r>
            <a:endParaRPr lang="en-US" sz="1500" dirty="0"/>
          </a:p>
        </p:txBody>
      </p:sp>
      <p:sp>
        <p:nvSpPr>
          <p:cNvPr id="16" name="Shape 13"/>
          <p:cNvSpPr/>
          <p:nvPr/>
        </p:nvSpPr>
        <p:spPr>
          <a:xfrm>
            <a:off x="7412474" y="6096714"/>
            <a:ext cx="437674" cy="437674"/>
          </a:xfrm>
          <a:prstGeom prst="roundRect">
            <a:avLst>
              <a:gd name="adj" fmla="val 18670"/>
            </a:avLst>
          </a:prstGeom>
          <a:solidFill>
            <a:srgbClr val="110080"/>
          </a:solidFill>
          <a:ln w="7620">
            <a:solidFill>
              <a:srgbClr val="2A1999"/>
            </a:solidFill>
            <a:prstDash val="solid"/>
          </a:ln>
        </p:spPr>
      </p:sp>
      <p:sp>
        <p:nvSpPr>
          <p:cNvPr id="17" name="Text 14"/>
          <p:cNvSpPr/>
          <p:nvPr/>
        </p:nvSpPr>
        <p:spPr>
          <a:xfrm>
            <a:off x="7537013" y="6169581"/>
            <a:ext cx="188595" cy="291822"/>
          </a:xfrm>
          <a:prstGeom prst="rect">
            <a:avLst/>
          </a:prstGeom>
          <a:noFill/>
          <a:ln/>
        </p:spPr>
        <p:txBody>
          <a:bodyPr wrap="none" lIns="0" tIns="0" rIns="0" bIns="0" rtlCol="0" anchor="t"/>
          <a:lstStyle/>
          <a:p>
            <a:pPr marL="0" indent="0" algn="ctr">
              <a:lnSpc>
                <a:spcPts val="2250"/>
              </a:lnSpc>
              <a:buNone/>
            </a:pPr>
            <a:r>
              <a:rPr lang="en-US" sz="2250" b="1" kern="0" spc="-69" dirty="0">
                <a:solidFill>
                  <a:srgbClr val="E5E0DF"/>
                </a:solidFill>
                <a:latin typeface="Inter Bold" pitchFamily="34" charset="0"/>
                <a:ea typeface="Inter Bold" pitchFamily="34" charset="-122"/>
                <a:cs typeface="Inter Bold" pitchFamily="34" charset="-120"/>
              </a:rPr>
              <a:t>4</a:t>
            </a:r>
            <a:endParaRPr lang="en-US" sz="2250" dirty="0"/>
          </a:p>
        </p:txBody>
      </p:sp>
      <p:sp>
        <p:nvSpPr>
          <p:cNvPr id="18" name="Text 15"/>
          <p:cNvSpPr/>
          <p:nvPr/>
        </p:nvSpPr>
        <p:spPr>
          <a:xfrm>
            <a:off x="8044696" y="6096714"/>
            <a:ext cx="2431971" cy="303967"/>
          </a:xfrm>
          <a:prstGeom prst="rect">
            <a:avLst/>
          </a:prstGeom>
          <a:noFill/>
          <a:ln/>
        </p:spPr>
        <p:txBody>
          <a:bodyPr wrap="none" lIns="0" tIns="0" rIns="0" bIns="0" rtlCol="0" anchor="t"/>
          <a:lstStyle/>
          <a:p>
            <a:pPr marL="0" indent="0">
              <a:lnSpc>
                <a:spcPts val="2350"/>
              </a:lnSpc>
              <a:buNone/>
            </a:pPr>
            <a:r>
              <a:rPr lang="en-US" sz="1900" b="1" kern="0" spc="-57" dirty="0">
                <a:solidFill>
                  <a:srgbClr val="E5E0DF"/>
                </a:solidFill>
                <a:latin typeface="Inter Bold" pitchFamily="34" charset="0"/>
                <a:ea typeface="Inter Bold" pitchFamily="34" charset="-122"/>
                <a:cs typeface="Inter Bold" pitchFamily="34" charset="-120"/>
              </a:rPr>
              <a:t>Enhancement</a:t>
            </a:r>
            <a:endParaRPr lang="en-US" sz="1900" dirty="0"/>
          </a:p>
        </p:txBody>
      </p:sp>
      <p:sp>
        <p:nvSpPr>
          <p:cNvPr id="19" name="Text 16"/>
          <p:cNvSpPr/>
          <p:nvPr/>
        </p:nvSpPr>
        <p:spPr>
          <a:xfrm>
            <a:off x="8044696" y="6517362"/>
            <a:ext cx="5904786" cy="933688"/>
          </a:xfrm>
          <a:prstGeom prst="rect">
            <a:avLst/>
          </a:prstGeom>
          <a:noFill/>
          <a:ln/>
        </p:spPr>
        <p:txBody>
          <a:bodyPr wrap="square" lIns="0" tIns="0" rIns="0" bIns="0" rtlCol="0" anchor="t"/>
          <a:lstStyle/>
          <a:p>
            <a:pPr marL="0" indent="0">
              <a:lnSpc>
                <a:spcPts val="2450"/>
              </a:lnSpc>
              <a:buNone/>
            </a:pPr>
            <a:r>
              <a:rPr lang="en-US" sz="1500" kern="0" spc="-31" dirty="0">
                <a:solidFill>
                  <a:srgbClr val="E5E0DF"/>
                </a:solidFill>
                <a:latin typeface="Inter" pitchFamily="34" charset="0"/>
                <a:ea typeface="Inter" pitchFamily="34" charset="-122"/>
                <a:cs typeface="Inter" pitchFamily="34" charset="-120"/>
              </a:rPr>
              <a:t>Image restoration can enhance features such as brightness, contrast, and color saturation, making images more visually appealing and informative.</a:t>
            </a:r>
            <a:endParaRPr lang="en-US" sz="1500" dirty="0"/>
          </a:p>
        </p:txBody>
      </p:sp>
      <p:sp>
        <p:nvSpPr>
          <p:cNvPr id="20" name="Rectangle: Rounded Corners 19">
            <a:extLst>
              <a:ext uri="{FF2B5EF4-FFF2-40B4-BE49-F238E27FC236}">
                <a16:creationId xmlns:a16="http://schemas.microsoft.com/office/drawing/2014/main" id="{CB6EC7AA-292D-596F-C570-6BF506EBA5CF}"/>
              </a:ext>
            </a:extLst>
          </p:cNvPr>
          <p:cNvSpPr/>
          <p:nvPr/>
        </p:nvSpPr>
        <p:spPr>
          <a:xfrm>
            <a:off x="12558531" y="7708740"/>
            <a:ext cx="1909823" cy="439838"/>
          </a:xfrm>
          <a:prstGeom prst="round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3491" y="391816"/>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Sample Images:</a:t>
            </a:r>
            <a:endParaRPr lang="en-US" sz="4450" dirty="0"/>
          </a:p>
        </p:txBody>
      </p:sp>
      <p:pic>
        <p:nvPicPr>
          <p:cNvPr id="3" name="Image 0" descr="preencoded.png"/>
          <p:cNvPicPr>
            <a:picLocks noChangeAspect="1"/>
          </p:cNvPicPr>
          <p:nvPr/>
        </p:nvPicPr>
        <p:blipFill>
          <a:blip r:embed="rId3"/>
          <a:stretch>
            <a:fillRect/>
          </a:stretch>
        </p:blipFill>
        <p:spPr>
          <a:xfrm>
            <a:off x="805365" y="1649305"/>
            <a:ext cx="2845594" cy="3778092"/>
          </a:xfrm>
          <a:prstGeom prst="rect">
            <a:avLst/>
          </a:prstGeom>
        </p:spPr>
      </p:pic>
      <p:sp>
        <p:nvSpPr>
          <p:cNvPr id="4" name="Text 1"/>
          <p:cNvSpPr/>
          <p:nvPr/>
        </p:nvSpPr>
        <p:spPr>
          <a:xfrm>
            <a:off x="793790" y="5659398"/>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Noised Image</a:t>
            </a:r>
            <a:endParaRPr lang="en-US" sz="2200" dirty="0"/>
          </a:p>
        </p:txBody>
      </p:sp>
      <p:sp>
        <p:nvSpPr>
          <p:cNvPr id="5" name="Text 2"/>
          <p:cNvSpPr/>
          <p:nvPr/>
        </p:nvSpPr>
        <p:spPr>
          <a:xfrm>
            <a:off x="793790" y="6240542"/>
            <a:ext cx="2845594"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6" name="Image 1" descr="preencoded.png"/>
          <p:cNvPicPr>
            <a:picLocks noChangeAspect="1"/>
          </p:cNvPicPr>
          <p:nvPr/>
        </p:nvPicPr>
        <p:blipFill>
          <a:blip r:embed="rId4"/>
          <a:stretch>
            <a:fillRect/>
          </a:stretch>
        </p:blipFill>
        <p:spPr>
          <a:xfrm>
            <a:off x="4200406" y="1656159"/>
            <a:ext cx="2845594" cy="3778092"/>
          </a:xfrm>
          <a:prstGeom prst="rect">
            <a:avLst/>
          </a:prstGeom>
        </p:spPr>
      </p:pic>
      <p:sp>
        <p:nvSpPr>
          <p:cNvPr id="7" name="Text 3"/>
          <p:cNvSpPr/>
          <p:nvPr/>
        </p:nvSpPr>
        <p:spPr>
          <a:xfrm>
            <a:off x="4339302" y="565862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Blurred Image</a:t>
            </a:r>
            <a:endParaRPr lang="en-US" sz="2200" dirty="0"/>
          </a:p>
        </p:txBody>
      </p:sp>
      <p:sp>
        <p:nvSpPr>
          <p:cNvPr id="8" name="Text 4"/>
          <p:cNvSpPr/>
          <p:nvPr/>
        </p:nvSpPr>
        <p:spPr>
          <a:xfrm>
            <a:off x="4200406" y="5071348"/>
            <a:ext cx="2845594"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9" name="Image 2" descr="preencoded.png"/>
          <p:cNvPicPr>
            <a:picLocks noChangeAspect="1"/>
          </p:cNvPicPr>
          <p:nvPr/>
        </p:nvPicPr>
        <p:blipFill>
          <a:blip r:embed="rId5"/>
          <a:stretch>
            <a:fillRect/>
          </a:stretch>
        </p:blipFill>
        <p:spPr>
          <a:xfrm>
            <a:off x="7607022" y="1656159"/>
            <a:ext cx="2845594" cy="3778092"/>
          </a:xfrm>
          <a:prstGeom prst="rect">
            <a:avLst/>
          </a:prstGeom>
        </p:spPr>
      </p:pic>
      <p:sp>
        <p:nvSpPr>
          <p:cNvPr id="10" name="Text 5"/>
          <p:cNvSpPr/>
          <p:nvPr/>
        </p:nvSpPr>
        <p:spPr>
          <a:xfrm>
            <a:off x="7735559" y="565862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Low Light Images</a:t>
            </a:r>
            <a:endParaRPr lang="en-US" sz="2200" dirty="0"/>
          </a:p>
        </p:txBody>
      </p:sp>
      <p:sp>
        <p:nvSpPr>
          <p:cNvPr id="11" name="Text 6"/>
          <p:cNvSpPr/>
          <p:nvPr/>
        </p:nvSpPr>
        <p:spPr>
          <a:xfrm>
            <a:off x="7607022" y="5167670"/>
            <a:ext cx="2845594"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2" name="Image 3" descr="preencoded.png"/>
          <p:cNvPicPr>
            <a:picLocks noChangeAspect="1"/>
          </p:cNvPicPr>
          <p:nvPr/>
        </p:nvPicPr>
        <p:blipFill>
          <a:blip r:embed="rId6"/>
          <a:stretch>
            <a:fillRect/>
          </a:stretch>
        </p:blipFill>
        <p:spPr>
          <a:xfrm>
            <a:off x="11013638" y="1626155"/>
            <a:ext cx="2845594" cy="3808096"/>
          </a:xfrm>
          <a:prstGeom prst="rect">
            <a:avLst/>
          </a:prstGeom>
        </p:spPr>
      </p:pic>
      <p:sp>
        <p:nvSpPr>
          <p:cNvPr id="13" name="Text 7"/>
          <p:cNvSpPr/>
          <p:nvPr/>
        </p:nvSpPr>
        <p:spPr>
          <a:xfrm>
            <a:off x="11140913" y="5659398"/>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Motion Deblurring</a:t>
            </a:r>
            <a:endParaRPr lang="en-US" sz="2200" dirty="0"/>
          </a:p>
        </p:txBody>
      </p:sp>
      <p:sp>
        <p:nvSpPr>
          <p:cNvPr id="14" name="Rectangle: Rounded Corners 13">
            <a:extLst>
              <a:ext uri="{FF2B5EF4-FFF2-40B4-BE49-F238E27FC236}">
                <a16:creationId xmlns:a16="http://schemas.microsoft.com/office/drawing/2014/main" id="{F64C5B92-C5F4-8720-0DB5-90EF2BB7A109}"/>
              </a:ext>
            </a:extLst>
          </p:cNvPr>
          <p:cNvSpPr/>
          <p:nvPr/>
        </p:nvSpPr>
        <p:spPr>
          <a:xfrm>
            <a:off x="12558531" y="7708740"/>
            <a:ext cx="1909823" cy="439838"/>
          </a:xfrm>
          <a:prstGeom prst="round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2696"/>
          </a:xfrm>
          <a:prstGeom prst="rect">
            <a:avLst/>
          </a:prstGeom>
        </p:spPr>
      </p:pic>
      <p:sp>
        <p:nvSpPr>
          <p:cNvPr id="3" name="Shape 0"/>
          <p:cNvSpPr/>
          <p:nvPr/>
        </p:nvSpPr>
        <p:spPr>
          <a:xfrm>
            <a:off x="0" y="0"/>
            <a:ext cx="14630400" cy="8232696"/>
          </a:xfrm>
          <a:prstGeom prst="rect">
            <a:avLst/>
          </a:prstGeom>
          <a:solidFill>
            <a:srgbClr val="272525">
              <a:alpha val="80000"/>
            </a:srgbClr>
          </a:solidFill>
          <a:ln/>
        </p:spPr>
      </p:sp>
      <p:sp>
        <p:nvSpPr>
          <p:cNvPr id="4" name="Text 1"/>
          <p:cNvSpPr/>
          <p:nvPr/>
        </p:nvSpPr>
        <p:spPr>
          <a:xfrm>
            <a:off x="754023" y="592455"/>
            <a:ext cx="13122354" cy="1346597"/>
          </a:xfrm>
          <a:prstGeom prst="rect">
            <a:avLst/>
          </a:prstGeom>
          <a:noFill/>
          <a:ln/>
        </p:spPr>
        <p:txBody>
          <a:bodyPr wrap="square" lIns="0" tIns="0" rIns="0" bIns="0" rtlCol="0" anchor="t"/>
          <a:lstStyle/>
          <a:p>
            <a:pPr marL="0" indent="0">
              <a:lnSpc>
                <a:spcPts val="5300"/>
              </a:lnSpc>
              <a:buNone/>
            </a:pPr>
            <a:r>
              <a:rPr lang="en-US" sz="4200" b="1" kern="0" spc="-127" dirty="0">
                <a:solidFill>
                  <a:srgbClr val="FFFFFF"/>
                </a:solidFill>
                <a:latin typeface="Inter Bold" pitchFamily="34" charset="0"/>
                <a:ea typeface="Inter Bold" pitchFamily="34" charset="-122"/>
                <a:cs typeface="Inter Bold" pitchFamily="34" charset="-120"/>
              </a:rPr>
              <a:t>Datasets for Image Restoration: Exploring the Landscape</a:t>
            </a:r>
            <a:endParaRPr lang="en-US" sz="4200" dirty="0"/>
          </a:p>
        </p:txBody>
      </p:sp>
      <p:pic>
        <p:nvPicPr>
          <p:cNvPr id="5" name="Image 1" descr="preencoded.png"/>
          <p:cNvPicPr>
            <a:picLocks noChangeAspect="1"/>
          </p:cNvPicPr>
          <p:nvPr/>
        </p:nvPicPr>
        <p:blipFill>
          <a:blip r:embed="rId4"/>
          <a:stretch>
            <a:fillRect/>
          </a:stretch>
        </p:blipFill>
        <p:spPr>
          <a:xfrm>
            <a:off x="754023" y="2262188"/>
            <a:ext cx="1077278" cy="1723549"/>
          </a:xfrm>
          <a:prstGeom prst="rect">
            <a:avLst/>
          </a:prstGeom>
        </p:spPr>
      </p:pic>
      <p:sp>
        <p:nvSpPr>
          <p:cNvPr id="6" name="Text 2"/>
          <p:cNvSpPr/>
          <p:nvPr/>
        </p:nvSpPr>
        <p:spPr>
          <a:xfrm>
            <a:off x="2154436" y="2477572"/>
            <a:ext cx="5061466" cy="336590"/>
          </a:xfrm>
          <a:prstGeom prst="rect">
            <a:avLst/>
          </a:prstGeom>
          <a:noFill/>
          <a:ln/>
        </p:spPr>
        <p:txBody>
          <a:bodyPr wrap="none" lIns="0" tIns="0" rIns="0" bIns="0" rtlCol="0" anchor="t"/>
          <a:lstStyle/>
          <a:p>
            <a:pPr marL="0" indent="0" algn="l">
              <a:lnSpc>
                <a:spcPts val="2650"/>
              </a:lnSpc>
              <a:buNone/>
            </a:pPr>
            <a:r>
              <a:rPr lang="en-US" sz="2100" b="1" kern="0" spc="-64" dirty="0">
                <a:solidFill>
                  <a:srgbClr val="E5E0DF"/>
                </a:solidFill>
                <a:latin typeface="Inter Bold" pitchFamily="34" charset="0"/>
                <a:ea typeface="Inter Bold" pitchFamily="34" charset="-122"/>
                <a:cs typeface="Inter Bold" pitchFamily="34" charset="-120"/>
              </a:rPr>
              <a:t>SID (See in the Dark) and LOL (LOw Light)</a:t>
            </a:r>
            <a:endParaRPr lang="en-US" sz="2100" dirty="0"/>
          </a:p>
        </p:txBody>
      </p:sp>
      <p:sp>
        <p:nvSpPr>
          <p:cNvPr id="7" name="Text 3"/>
          <p:cNvSpPr/>
          <p:nvPr/>
        </p:nvSpPr>
        <p:spPr>
          <a:xfrm>
            <a:off x="2154436" y="2943344"/>
            <a:ext cx="11721941" cy="689610"/>
          </a:xfrm>
          <a:prstGeom prst="rect">
            <a:avLst/>
          </a:prstGeom>
          <a:noFill/>
          <a:ln/>
        </p:spPr>
        <p:txBody>
          <a:bodyPr wrap="square" lIns="0" tIns="0" rIns="0" bIns="0" rtlCol="0" anchor="t"/>
          <a:lstStyle/>
          <a:p>
            <a:pPr marL="0" indent="0" algn="l">
              <a:lnSpc>
                <a:spcPts val="2700"/>
              </a:lnSpc>
              <a:buNone/>
            </a:pPr>
            <a:r>
              <a:rPr lang="en-US" sz="1650" kern="0" spc="-34" dirty="0">
                <a:solidFill>
                  <a:srgbClr val="E5E0DF"/>
                </a:solidFill>
                <a:latin typeface="Inter" pitchFamily="34" charset="0"/>
                <a:ea typeface="Inter" pitchFamily="34" charset="-122"/>
                <a:cs typeface="Inter" pitchFamily="34" charset="-120"/>
              </a:rPr>
              <a:t>A collection of images for low light enhancement dataset contains 5094 raw short-exposure images, each with a corresponding long-exposure reference image.</a:t>
            </a:r>
            <a:endParaRPr lang="en-US" sz="1650" dirty="0"/>
          </a:p>
        </p:txBody>
      </p:sp>
      <p:pic>
        <p:nvPicPr>
          <p:cNvPr id="8" name="Image 2" descr="preencoded.png"/>
          <p:cNvPicPr>
            <a:picLocks noChangeAspect="1"/>
          </p:cNvPicPr>
          <p:nvPr/>
        </p:nvPicPr>
        <p:blipFill>
          <a:blip r:embed="rId5"/>
          <a:stretch>
            <a:fillRect/>
          </a:stretch>
        </p:blipFill>
        <p:spPr>
          <a:xfrm>
            <a:off x="754023" y="3985736"/>
            <a:ext cx="1077278" cy="1723549"/>
          </a:xfrm>
          <a:prstGeom prst="rect">
            <a:avLst/>
          </a:prstGeom>
        </p:spPr>
      </p:pic>
      <p:sp>
        <p:nvSpPr>
          <p:cNvPr id="9" name="Text 4"/>
          <p:cNvSpPr/>
          <p:nvPr/>
        </p:nvSpPr>
        <p:spPr>
          <a:xfrm>
            <a:off x="2154436" y="4201120"/>
            <a:ext cx="5535811" cy="336590"/>
          </a:xfrm>
          <a:prstGeom prst="rect">
            <a:avLst/>
          </a:prstGeom>
          <a:noFill/>
          <a:ln/>
        </p:spPr>
        <p:txBody>
          <a:bodyPr wrap="none" lIns="0" tIns="0" rIns="0" bIns="0" rtlCol="0" anchor="t"/>
          <a:lstStyle/>
          <a:p>
            <a:pPr marL="0" indent="0" algn="l">
              <a:lnSpc>
                <a:spcPts val="2650"/>
              </a:lnSpc>
              <a:buNone/>
            </a:pPr>
            <a:r>
              <a:rPr lang="en-US" sz="2100" b="1" kern="0" spc="-64" dirty="0">
                <a:solidFill>
                  <a:srgbClr val="E5E0DF"/>
                </a:solidFill>
                <a:latin typeface="Inter Bold" pitchFamily="34" charset="0"/>
                <a:ea typeface="Inter Bold" pitchFamily="34" charset="-122"/>
                <a:cs typeface="Inter Bold" pitchFamily="34" charset="-120"/>
              </a:rPr>
              <a:t>SIDD (Smartphone Image Denoising Dataset)</a:t>
            </a:r>
            <a:endParaRPr lang="en-US" sz="2100" dirty="0"/>
          </a:p>
        </p:txBody>
      </p:sp>
      <p:sp>
        <p:nvSpPr>
          <p:cNvPr id="10" name="Text 5"/>
          <p:cNvSpPr/>
          <p:nvPr/>
        </p:nvSpPr>
        <p:spPr>
          <a:xfrm>
            <a:off x="2154436" y="4666893"/>
            <a:ext cx="11721941" cy="689610"/>
          </a:xfrm>
          <a:prstGeom prst="rect">
            <a:avLst/>
          </a:prstGeom>
          <a:noFill/>
          <a:ln/>
        </p:spPr>
        <p:txBody>
          <a:bodyPr wrap="square" lIns="0" tIns="0" rIns="0" bIns="0" rtlCol="0" anchor="t"/>
          <a:lstStyle/>
          <a:p>
            <a:pPr marL="0" indent="0" algn="l">
              <a:lnSpc>
                <a:spcPts val="2700"/>
              </a:lnSpc>
              <a:buNone/>
            </a:pPr>
            <a:r>
              <a:rPr lang="en-US" sz="1650" kern="0" spc="-34" dirty="0">
                <a:solidFill>
                  <a:srgbClr val="E5E0DF"/>
                </a:solidFill>
                <a:latin typeface="Inter" pitchFamily="34" charset="0"/>
                <a:ea typeface="Inter" pitchFamily="34" charset="-122"/>
                <a:cs typeface="Inter" pitchFamily="34" charset="-120"/>
              </a:rPr>
              <a:t>SIDD is an image denoising dataset containing 30,000 noisy images from 10 scenes under different lighting conditions using five representative smartphone cameras.</a:t>
            </a:r>
            <a:endParaRPr lang="en-US" sz="1650" dirty="0"/>
          </a:p>
        </p:txBody>
      </p:sp>
      <p:pic>
        <p:nvPicPr>
          <p:cNvPr id="11" name="Image 3" descr="preencoded.png"/>
          <p:cNvPicPr>
            <a:picLocks noChangeAspect="1"/>
          </p:cNvPicPr>
          <p:nvPr/>
        </p:nvPicPr>
        <p:blipFill>
          <a:blip r:embed="rId6"/>
          <a:stretch>
            <a:fillRect/>
          </a:stretch>
        </p:blipFill>
        <p:spPr>
          <a:xfrm>
            <a:off x="754023" y="5709285"/>
            <a:ext cx="1077278" cy="1930956"/>
          </a:xfrm>
          <a:prstGeom prst="rect">
            <a:avLst/>
          </a:prstGeom>
        </p:spPr>
      </p:pic>
      <p:sp>
        <p:nvSpPr>
          <p:cNvPr id="12" name="Text 6"/>
          <p:cNvSpPr/>
          <p:nvPr/>
        </p:nvSpPr>
        <p:spPr>
          <a:xfrm>
            <a:off x="2154436" y="5924669"/>
            <a:ext cx="2693194" cy="336590"/>
          </a:xfrm>
          <a:prstGeom prst="rect">
            <a:avLst/>
          </a:prstGeom>
          <a:noFill/>
          <a:ln/>
        </p:spPr>
        <p:txBody>
          <a:bodyPr wrap="none" lIns="0" tIns="0" rIns="0" bIns="0" rtlCol="0" anchor="t"/>
          <a:lstStyle/>
          <a:p>
            <a:pPr marL="0" indent="0" algn="l">
              <a:lnSpc>
                <a:spcPts val="2650"/>
              </a:lnSpc>
              <a:buNone/>
            </a:pPr>
            <a:r>
              <a:rPr lang="en-US" sz="2100" b="1" kern="0" spc="-64" dirty="0">
                <a:solidFill>
                  <a:srgbClr val="E5E0DF"/>
                </a:solidFill>
                <a:latin typeface="Inter Bold" pitchFamily="34" charset="0"/>
                <a:ea typeface="Inter Bold" pitchFamily="34" charset="-122"/>
                <a:cs typeface="Inter Bold" pitchFamily="34" charset="-120"/>
              </a:rPr>
              <a:t>GoPro and HIDE</a:t>
            </a:r>
            <a:endParaRPr lang="en-US" sz="2100" dirty="0"/>
          </a:p>
        </p:txBody>
      </p:sp>
      <p:sp>
        <p:nvSpPr>
          <p:cNvPr id="13" name="Text 7"/>
          <p:cNvSpPr/>
          <p:nvPr/>
        </p:nvSpPr>
        <p:spPr>
          <a:xfrm>
            <a:off x="2154436" y="6390442"/>
            <a:ext cx="11721941" cy="1034415"/>
          </a:xfrm>
          <a:prstGeom prst="rect">
            <a:avLst/>
          </a:prstGeom>
          <a:noFill/>
          <a:ln/>
        </p:spPr>
        <p:txBody>
          <a:bodyPr wrap="square" lIns="0" tIns="0" rIns="0" bIns="0" rtlCol="0" anchor="t"/>
          <a:lstStyle/>
          <a:p>
            <a:pPr marL="0" indent="0" algn="l">
              <a:lnSpc>
                <a:spcPts val="2700"/>
              </a:lnSpc>
              <a:buNone/>
            </a:pPr>
            <a:r>
              <a:rPr lang="en-US" sz="1650" kern="0" spc="-34" dirty="0">
                <a:solidFill>
                  <a:srgbClr val="E5E0DF"/>
                </a:solidFill>
                <a:latin typeface="Inter" pitchFamily="34" charset="0"/>
                <a:ea typeface="Inter" pitchFamily="34" charset="-122"/>
                <a:cs typeface="Inter" pitchFamily="34" charset="-120"/>
              </a:rPr>
              <a:t>The GoPro dataset for deblurring consists of 3,214 blurred images with a size of 1,280×720 that are divided into 2,103 training images and 1,111 test images. HIDE is a motion-blurred dataset that includes 2025 blurred images for testing. It mainly focus on pedestrians and street scenes.</a:t>
            </a:r>
            <a:endParaRPr lang="en-US" sz="1650" dirty="0"/>
          </a:p>
        </p:txBody>
      </p:sp>
    </p:spTree>
    <p:extLst>
      <p:ext uri="{BB962C8B-B14F-4D97-AF65-F5344CB8AC3E}">
        <p14:creationId xmlns:p14="http://schemas.microsoft.com/office/powerpoint/2010/main" val="64221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79897"/>
            <a:ext cx="130428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Literature Survey: Existing Techniques and Methodologies</a:t>
            </a:r>
            <a:endParaRPr lang="en-US" sz="4450" dirty="0"/>
          </a:p>
        </p:txBody>
      </p:sp>
      <p:sp>
        <p:nvSpPr>
          <p:cNvPr id="3" name="Text 1"/>
          <p:cNvSpPr/>
          <p:nvPr/>
        </p:nvSpPr>
        <p:spPr>
          <a:xfrm>
            <a:off x="793790" y="3064431"/>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Traditional Methods</a:t>
            </a:r>
            <a:endParaRPr lang="en-US" sz="2200" dirty="0"/>
          </a:p>
        </p:txBody>
      </p:sp>
      <p:sp>
        <p:nvSpPr>
          <p:cNvPr id="4" name="Text 2"/>
          <p:cNvSpPr/>
          <p:nvPr/>
        </p:nvSpPr>
        <p:spPr>
          <a:xfrm>
            <a:off x="793790" y="3645575"/>
            <a:ext cx="62447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kern="0" spc="-36" dirty="0">
                <a:solidFill>
                  <a:srgbClr val="E5E0DF"/>
                </a:solidFill>
                <a:latin typeface="Inter" pitchFamily="34" charset="0"/>
                <a:ea typeface="Inter" pitchFamily="34" charset="-122"/>
                <a:cs typeface="Inter" pitchFamily="34" charset="-120"/>
              </a:rPr>
              <a:t>Filtering: Techniques like Gaussian, median, and Wiener filtering are commonly used for noise reduction.</a:t>
            </a:r>
            <a:endParaRPr lang="en-US" sz="1750" dirty="0"/>
          </a:p>
        </p:txBody>
      </p:sp>
      <p:sp>
        <p:nvSpPr>
          <p:cNvPr id="5" name="Text 3"/>
          <p:cNvSpPr/>
          <p:nvPr/>
        </p:nvSpPr>
        <p:spPr>
          <a:xfrm>
            <a:off x="793790" y="4450675"/>
            <a:ext cx="6244709"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kern="0" spc="-36" dirty="0">
                <a:solidFill>
                  <a:srgbClr val="E5E0DF"/>
                </a:solidFill>
                <a:latin typeface="Inter" pitchFamily="34" charset="0"/>
                <a:ea typeface="Inter" pitchFamily="34" charset="-122"/>
                <a:cs typeface="Inter" pitchFamily="34" charset="-120"/>
              </a:rPr>
              <a:t>De-blurring: Techniques like inverse filtering and Wiener filtering are employed for addressing motion blur and out-of-focus blur.</a:t>
            </a:r>
            <a:endParaRPr lang="en-US" sz="1750" dirty="0"/>
          </a:p>
        </p:txBody>
      </p:sp>
      <p:sp>
        <p:nvSpPr>
          <p:cNvPr id="6" name="Text 4"/>
          <p:cNvSpPr/>
          <p:nvPr/>
        </p:nvSpPr>
        <p:spPr>
          <a:xfrm>
            <a:off x="793790" y="5618678"/>
            <a:ext cx="6244709"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kern="0" spc="-36" dirty="0">
                <a:solidFill>
                  <a:srgbClr val="E5E0DF"/>
                </a:solidFill>
                <a:latin typeface="Inter" pitchFamily="34" charset="0"/>
                <a:ea typeface="Inter" pitchFamily="34" charset="-122"/>
                <a:cs typeface="Inter" pitchFamily="34" charset="-120"/>
              </a:rPr>
              <a:t>Inpainting: Techniques like exemplar-based inpainting and patch-based inpainting are used to fill in missing data.</a:t>
            </a:r>
            <a:endParaRPr lang="en-US" sz="1750" dirty="0"/>
          </a:p>
        </p:txBody>
      </p:sp>
      <p:sp>
        <p:nvSpPr>
          <p:cNvPr id="7" name="Text 5"/>
          <p:cNvSpPr/>
          <p:nvPr/>
        </p:nvSpPr>
        <p:spPr>
          <a:xfrm>
            <a:off x="7599521" y="3064431"/>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Modern Techniques</a:t>
            </a:r>
            <a:endParaRPr lang="en-US" sz="2200" dirty="0"/>
          </a:p>
        </p:txBody>
      </p:sp>
      <p:sp>
        <p:nvSpPr>
          <p:cNvPr id="8" name="Text 6"/>
          <p:cNvSpPr/>
          <p:nvPr/>
        </p:nvSpPr>
        <p:spPr>
          <a:xfrm>
            <a:off x="7599521" y="3645575"/>
            <a:ext cx="6244709"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kern="0" spc="-36" dirty="0">
                <a:solidFill>
                  <a:srgbClr val="E5E0DF"/>
                </a:solidFill>
                <a:latin typeface="Inter" pitchFamily="34" charset="0"/>
                <a:ea typeface="Inter" pitchFamily="34" charset="-122"/>
                <a:cs typeface="Inter" pitchFamily="34" charset="-120"/>
              </a:rPr>
              <a:t>Transformers: long-range operations in image restoration, enhancing feature representation and improving restoration accuracy across tasks.</a:t>
            </a:r>
            <a:endParaRPr lang="en-US" sz="1750" dirty="0"/>
          </a:p>
        </p:txBody>
      </p:sp>
      <p:sp>
        <p:nvSpPr>
          <p:cNvPr id="9" name="Text 7"/>
          <p:cNvSpPr/>
          <p:nvPr/>
        </p:nvSpPr>
        <p:spPr>
          <a:xfrm>
            <a:off x="7599521" y="4813578"/>
            <a:ext cx="6244709"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kern="0" spc="-36" dirty="0">
                <a:solidFill>
                  <a:srgbClr val="E5E0DF"/>
                </a:solidFill>
                <a:latin typeface="Inter" pitchFamily="34" charset="0"/>
                <a:ea typeface="Inter" pitchFamily="34" charset="-122"/>
                <a:cs typeface="Inter" pitchFamily="34" charset="-120"/>
              </a:rPr>
              <a:t>Generative Adversarial Networks (GANs): GANs have demonstrated exceptional capabilities in generating high-quality restored images.</a:t>
            </a:r>
            <a:endParaRPr lang="en-US" sz="1750" dirty="0"/>
          </a:p>
        </p:txBody>
      </p:sp>
      <p:sp>
        <p:nvSpPr>
          <p:cNvPr id="10" name="Text 8"/>
          <p:cNvSpPr/>
          <p:nvPr/>
        </p:nvSpPr>
        <p:spPr>
          <a:xfrm>
            <a:off x="7599521" y="5981581"/>
            <a:ext cx="6244709"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kern="0" spc="-36" dirty="0">
                <a:solidFill>
                  <a:srgbClr val="E5E0DF"/>
                </a:solidFill>
                <a:latin typeface="Inter" pitchFamily="34" charset="0"/>
                <a:ea typeface="Inter" pitchFamily="34" charset="-122"/>
                <a:cs typeface="Inter" pitchFamily="34" charset="-120"/>
              </a:rPr>
              <a:t>Autoencoders: Autoencoders learn compressed representations of images, allowing for effective restoration of degraded images.</a:t>
            </a:r>
            <a:endParaRPr lang="en-US" sz="1750" dirty="0"/>
          </a:p>
        </p:txBody>
      </p:sp>
      <p:sp>
        <p:nvSpPr>
          <p:cNvPr id="11" name="Rectangle: Rounded Corners 10">
            <a:extLst>
              <a:ext uri="{FF2B5EF4-FFF2-40B4-BE49-F238E27FC236}">
                <a16:creationId xmlns:a16="http://schemas.microsoft.com/office/drawing/2014/main" id="{081AAE7A-83B2-D334-69CA-9EBD1A2E64B6}"/>
              </a:ext>
            </a:extLst>
          </p:cNvPr>
          <p:cNvSpPr/>
          <p:nvPr/>
        </p:nvSpPr>
        <p:spPr>
          <a:xfrm>
            <a:off x="12558531" y="7708740"/>
            <a:ext cx="1909823" cy="439838"/>
          </a:xfrm>
          <a:prstGeom prst="round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30" y="440354"/>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Available Techniques</a:t>
            </a:r>
            <a:endParaRPr lang="en-US" sz="4450" dirty="0"/>
          </a:p>
        </p:txBody>
      </p:sp>
      <p:pic>
        <p:nvPicPr>
          <p:cNvPr id="3" name="Image 0" descr="preencoded.png"/>
          <p:cNvPicPr>
            <a:picLocks noChangeAspect="1"/>
          </p:cNvPicPr>
          <p:nvPr/>
        </p:nvPicPr>
        <p:blipFill>
          <a:blip r:embed="rId3"/>
          <a:stretch>
            <a:fillRect/>
          </a:stretch>
        </p:blipFill>
        <p:spPr>
          <a:xfrm>
            <a:off x="793731" y="1615470"/>
            <a:ext cx="13176912" cy="4274314"/>
          </a:xfrm>
          <a:prstGeom prst="rect">
            <a:avLst/>
          </a:prstGeom>
        </p:spPr>
      </p:pic>
      <p:sp>
        <p:nvSpPr>
          <p:cNvPr id="4" name="Text 1"/>
          <p:cNvSpPr/>
          <p:nvPr/>
        </p:nvSpPr>
        <p:spPr>
          <a:xfrm>
            <a:off x="793790" y="609186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1) Swin Transformer:</a:t>
            </a:r>
            <a:endParaRPr lang="en-US" sz="2200" dirty="0"/>
          </a:p>
        </p:txBody>
      </p:sp>
      <p:sp>
        <p:nvSpPr>
          <p:cNvPr id="5" name="Text 2"/>
          <p:cNvSpPr/>
          <p:nvPr/>
        </p:nvSpPr>
        <p:spPr>
          <a:xfrm>
            <a:off x="793730" y="6592847"/>
            <a:ext cx="130428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It is a combination of CNN and Transformers which are used to extract the shallow and deep features of the inputimage and produce a high quality image as the output.</a:t>
            </a:r>
            <a:endParaRPr lang="en-US" sz="1750" dirty="0"/>
          </a:p>
        </p:txBody>
      </p:sp>
      <p:sp>
        <p:nvSpPr>
          <p:cNvPr id="6" name="Rectangle: Rounded Corners 5">
            <a:extLst>
              <a:ext uri="{FF2B5EF4-FFF2-40B4-BE49-F238E27FC236}">
                <a16:creationId xmlns:a16="http://schemas.microsoft.com/office/drawing/2014/main" id="{30A33926-0987-C7BF-9121-9364FCBC6D8F}"/>
              </a:ext>
            </a:extLst>
          </p:cNvPr>
          <p:cNvSpPr/>
          <p:nvPr/>
        </p:nvSpPr>
        <p:spPr>
          <a:xfrm>
            <a:off x="12558531" y="7708740"/>
            <a:ext cx="1909823" cy="439838"/>
          </a:xfrm>
          <a:prstGeom prst="round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4726" y="332481"/>
            <a:ext cx="4748332" cy="593527"/>
          </a:xfrm>
          <a:prstGeom prst="rect">
            <a:avLst/>
          </a:prstGeom>
          <a:noFill/>
          <a:ln/>
        </p:spPr>
        <p:txBody>
          <a:bodyPr wrap="none" lIns="0" tIns="0" rIns="0" bIns="0" rtlCol="0" anchor="t"/>
          <a:lstStyle/>
          <a:p>
            <a:pPr marL="0" indent="0">
              <a:lnSpc>
                <a:spcPts val="4650"/>
              </a:lnSpc>
              <a:buNone/>
            </a:pPr>
            <a:r>
              <a:rPr lang="en-US" sz="3700" b="1" kern="0" spc="-112" dirty="0">
                <a:solidFill>
                  <a:srgbClr val="FFFFFF"/>
                </a:solidFill>
                <a:latin typeface="Inter Bold" pitchFamily="34" charset="0"/>
                <a:ea typeface="Inter Bold" pitchFamily="34" charset="-122"/>
                <a:cs typeface="Inter Bold" pitchFamily="34" charset="-120"/>
              </a:rPr>
              <a:t>Available Techniques</a:t>
            </a:r>
            <a:endParaRPr lang="en-US" sz="3700" dirty="0"/>
          </a:p>
        </p:txBody>
      </p:sp>
      <p:pic>
        <p:nvPicPr>
          <p:cNvPr id="3" name="Image 0" descr="preencoded.png"/>
          <p:cNvPicPr>
            <a:picLocks noChangeAspect="1"/>
          </p:cNvPicPr>
          <p:nvPr/>
        </p:nvPicPr>
        <p:blipFill>
          <a:blip r:embed="rId3"/>
          <a:stretch>
            <a:fillRect/>
          </a:stretch>
        </p:blipFill>
        <p:spPr>
          <a:xfrm>
            <a:off x="664726" y="1062425"/>
            <a:ext cx="13630008" cy="5267325"/>
          </a:xfrm>
          <a:prstGeom prst="rect">
            <a:avLst/>
          </a:prstGeom>
        </p:spPr>
      </p:pic>
      <p:sp>
        <p:nvSpPr>
          <p:cNvPr id="4" name="Text 1"/>
          <p:cNvSpPr/>
          <p:nvPr/>
        </p:nvSpPr>
        <p:spPr>
          <a:xfrm>
            <a:off x="664726" y="6584448"/>
            <a:ext cx="2594253" cy="296704"/>
          </a:xfrm>
          <a:prstGeom prst="rect">
            <a:avLst/>
          </a:prstGeom>
          <a:noFill/>
          <a:ln/>
        </p:spPr>
        <p:txBody>
          <a:bodyPr wrap="none" lIns="0" tIns="0" rIns="0" bIns="0" rtlCol="0" anchor="t"/>
          <a:lstStyle/>
          <a:p>
            <a:pPr marL="0" indent="0">
              <a:lnSpc>
                <a:spcPts val="2300"/>
              </a:lnSpc>
              <a:buNone/>
            </a:pPr>
            <a:r>
              <a:rPr lang="en-US" sz="1850" b="1" kern="0" spc="-56" dirty="0">
                <a:solidFill>
                  <a:srgbClr val="FFFFFF"/>
                </a:solidFill>
                <a:latin typeface="Inter Bold" pitchFamily="34" charset="0"/>
                <a:ea typeface="Inter Bold" pitchFamily="34" charset="-122"/>
                <a:cs typeface="Inter Bold" pitchFamily="34" charset="-120"/>
              </a:rPr>
              <a:t>2) Efficient Transformer</a:t>
            </a:r>
            <a:endParaRPr lang="en-US" sz="1850" dirty="0"/>
          </a:p>
        </p:txBody>
      </p:sp>
      <p:sp>
        <p:nvSpPr>
          <p:cNvPr id="5" name="Text 2"/>
          <p:cNvSpPr/>
          <p:nvPr/>
        </p:nvSpPr>
        <p:spPr>
          <a:xfrm>
            <a:off x="664726" y="7101045"/>
            <a:ext cx="13300948" cy="607695"/>
          </a:xfrm>
          <a:prstGeom prst="rect">
            <a:avLst/>
          </a:prstGeom>
          <a:noFill/>
          <a:ln/>
        </p:spPr>
        <p:txBody>
          <a:bodyPr wrap="square" lIns="0" tIns="0" rIns="0" bIns="0" rtlCol="0" anchor="t"/>
          <a:lstStyle/>
          <a:p>
            <a:pPr marL="0" indent="0">
              <a:lnSpc>
                <a:spcPts val="2350"/>
              </a:lnSpc>
              <a:buNone/>
            </a:pPr>
            <a:r>
              <a:rPr lang="en-US" sz="1450" kern="0" spc="-30" dirty="0">
                <a:solidFill>
                  <a:srgbClr val="E5E0DF"/>
                </a:solidFill>
                <a:latin typeface="Inter" pitchFamily="34" charset="0"/>
                <a:ea typeface="Inter" pitchFamily="34" charset="-122"/>
                <a:cs typeface="Inter" pitchFamily="34" charset="-120"/>
              </a:rPr>
              <a:t>It is architecture which first encodes or downsamples the image and the decodes or upsamples the image the decrease the effect of noise and retains the features of image. Useful for denoising and deraining data.</a:t>
            </a:r>
            <a:endParaRPr lang="en-US" sz="1450" dirty="0"/>
          </a:p>
        </p:txBody>
      </p:sp>
      <p:sp>
        <p:nvSpPr>
          <p:cNvPr id="6" name="Rectangle: Rounded Corners 5">
            <a:extLst>
              <a:ext uri="{FF2B5EF4-FFF2-40B4-BE49-F238E27FC236}">
                <a16:creationId xmlns:a16="http://schemas.microsoft.com/office/drawing/2014/main" id="{2C81C21C-50FE-7C00-BB0C-B6DD998D15DE}"/>
              </a:ext>
            </a:extLst>
          </p:cNvPr>
          <p:cNvSpPr/>
          <p:nvPr/>
        </p:nvSpPr>
        <p:spPr>
          <a:xfrm>
            <a:off x="12558531" y="7708740"/>
            <a:ext cx="1909823" cy="439838"/>
          </a:xfrm>
          <a:prstGeom prst="round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5559" y="674370"/>
            <a:ext cx="4753928" cy="594241"/>
          </a:xfrm>
          <a:prstGeom prst="rect">
            <a:avLst/>
          </a:prstGeom>
          <a:noFill/>
          <a:ln/>
        </p:spPr>
        <p:txBody>
          <a:bodyPr wrap="none" lIns="0" tIns="0" rIns="0" bIns="0" rtlCol="0" anchor="t"/>
          <a:lstStyle/>
          <a:p>
            <a:pPr marL="0" indent="0">
              <a:lnSpc>
                <a:spcPts val="4650"/>
              </a:lnSpc>
              <a:buNone/>
            </a:pPr>
            <a:r>
              <a:rPr lang="en-US" sz="3700" b="1" kern="0" spc="-112" dirty="0">
                <a:solidFill>
                  <a:srgbClr val="FFFFFF"/>
                </a:solidFill>
                <a:latin typeface="Inter Bold" pitchFamily="34" charset="0"/>
                <a:ea typeface="Inter Bold" pitchFamily="34" charset="-122"/>
                <a:cs typeface="Inter Bold" pitchFamily="34" charset="-120"/>
              </a:rPr>
              <a:t>Available Techniques</a:t>
            </a:r>
            <a:endParaRPr lang="en-US" sz="3700" dirty="0"/>
          </a:p>
        </p:txBody>
      </p:sp>
      <p:pic>
        <p:nvPicPr>
          <p:cNvPr id="3" name="Image 0" descr="preencoded.png"/>
          <p:cNvPicPr>
            <a:picLocks noChangeAspect="1"/>
          </p:cNvPicPr>
          <p:nvPr/>
        </p:nvPicPr>
        <p:blipFill>
          <a:blip r:embed="rId3"/>
          <a:stretch>
            <a:fillRect/>
          </a:stretch>
        </p:blipFill>
        <p:spPr>
          <a:xfrm>
            <a:off x="665558" y="1648897"/>
            <a:ext cx="12541155" cy="4430554"/>
          </a:xfrm>
          <a:prstGeom prst="rect">
            <a:avLst/>
          </a:prstGeom>
        </p:spPr>
      </p:pic>
      <p:sp>
        <p:nvSpPr>
          <p:cNvPr id="4" name="Text 1"/>
          <p:cNvSpPr/>
          <p:nvPr/>
        </p:nvSpPr>
        <p:spPr>
          <a:xfrm>
            <a:off x="665559" y="6364605"/>
            <a:ext cx="3223498" cy="297061"/>
          </a:xfrm>
          <a:prstGeom prst="rect">
            <a:avLst/>
          </a:prstGeom>
          <a:noFill/>
          <a:ln/>
        </p:spPr>
        <p:txBody>
          <a:bodyPr wrap="none" lIns="0" tIns="0" rIns="0" bIns="0" rtlCol="0" anchor="t"/>
          <a:lstStyle/>
          <a:p>
            <a:pPr marL="0" indent="0">
              <a:lnSpc>
                <a:spcPts val="2300"/>
              </a:lnSpc>
              <a:buNone/>
            </a:pPr>
            <a:r>
              <a:rPr lang="en-US" sz="1850" b="1" kern="0" spc="-56" dirty="0">
                <a:solidFill>
                  <a:srgbClr val="FFFFFF"/>
                </a:solidFill>
                <a:latin typeface="Inter Bold" pitchFamily="34" charset="0"/>
                <a:ea typeface="Inter Bold" pitchFamily="34" charset="-122"/>
                <a:cs typeface="Inter Bold" pitchFamily="34" charset="-120"/>
              </a:rPr>
              <a:t>3) Long Attention Mechanism</a:t>
            </a:r>
            <a:endParaRPr lang="en-US" sz="1850" dirty="0"/>
          </a:p>
        </p:txBody>
      </p:sp>
      <p:sp>
        <p:nvSpPr>
          <p:cNvPr id="5" name="Text 2"/>
          <p:cNvSpPr/>
          <p:nvPr/>
        </p:nvSpPr>
        <p:spPr>
          <a:xfrm>
            <a:off x="665559" y="6946821"/>
            <a:ext cx="13299281" cy="608409"/>
          </a:xfrm>
          <a:prstGeom prst="rect">
            <a:avLst/>
          </a:prstGeom>
          <a:noFill/>
          <a:ln/>
        </p:spPr>
        <p:txBody>
          <a:bodyPr wrap="square" lIns="0" tIns="0" rIns="0" bIns="0" rtlCol="0" anchor="t"/>
          <a:lstStyle/>
          <a:p>
            <a:pPr marL="0" indent="0">
              <a:lnSpc>
                <a:spcPts val="2350"/>
              </a:lnSpc>
              <a:buNone/>
            </a:pPr>
            <a:r>
              <a:rPr lang="en-US" sz="1450" kern="0" spc="-30" dirty="0">
                <a:solidFill>
                  <a:srgbClr val="E5E0DF"/>
                </a:solidFill>
                <a:latin typeface="Inter" pitchFamily="34" charset="0"/>
                <a:ea typeface="Inter" pitchFamily="34" charset="-122"/>
                <a:cs typeface="Inter" pitchFamily="34" charset="-120"/>
              </a:rPr>
              <a:t>The ELAN pipeline has three modules: shallow feature extraction, ELAB-based deep feature extraction, and HR image reconstruction. It uses a global shortcut connection, starting with shallow features from a 3×3 convolution, enhancing degraded low-resolution images for reconstruction.</a:t>
            </a:r>
            <a:endParaRPr lang="en-US" sz="1450" dirty="0"/>
          </a:p>
        </p:txBody>
      </p:sp>
      <p:sp>
        <p:nvSpPr>
          <p:cNvPr id="6" name="Rectangle: Rounded Corners 5">
            <a:extLst>
              <a:ext uri="{FF2B5EF4-FFF2-40B4-BE49-F238E27FC236}">
                <a16:creationId xmlns:a16="http://schemas.microsoft.com/office/drawing/2014/main" id="{462A6590-392F-3B11-FF2D-22E7A793C207}"/>
              </a:ext>
            </a:extLst>
          </p:cNvPr>
          <p:cNvSpPr/>
          <p:nvPr/>
        </p:nvSpPr>
        <p:spPr>
          <a:xfrm>
            <a:off x="12558531" y="7708740"/>
            <a:ext cx="1909823" cy="439838"/>
          </a:xfrm>
          <a:prstGeom prst="roundRect">
            <a:avLst/>
          </a:prstGeom>
          <a:solidFill>
            <a:srgbClr val="272525"/>
          </a:solidFill>
          <a:ln>
            <a:solidFill>
              <a:srgbClr val="27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72525">
              <a:alpha val="80000"/>
            </a:srgbClr>
          </a:solidFill>
          <a:ln/>
        </p:spPr>
      </p:sp>
      <p:sp>
        <p:nvSpPr>
          <p:cNvPr id="4" name="Text 1"/>
          <p:cNvSpPr/>
          <p:nvPr/>
        </p:nvSpPr>
        <p:spPr>
          <a:xfrm>
            <a:off x="793790" y="1488400"/>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Our Architecture: </a:t>
            </a:r>
            <a:endParaRPr lang="en-US" sz="4450" dirty="0"/>
          </a:p>
        </p:txBody>
      </p:sp>
      <p:sp>
        <p:nvSpPr>
          <p:cNvPr id="5" name="Text 2"/>
          <p:cNvSpPr/>
          <p:nvPr/>
        </p:nvSpPr>
        <p:spPr>
          <a:xfrm>
            <a:off x="793790" y="2537341"/>
            <a:ext cx="13042821"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1) Convolutional neural network model: The model is used to extract features from the image and pass it to the next layer of the architecture.</a:t>
            </a:r>
            <a:endParaRPr lang="en-US" sz="2200" dirty="0"/>
          </a:p>
        </p:txBody>
      </p:sp>
      <p:sp>
        <p:nvSpPr>
          <p:cNvPr id="6" name="Text 3"/>
          <p:cNvSpPr/>
          <p:nvPr/>
        </p:nvSpPr>
        <p:spPr>
          <a:xfrm>
            <a:off x="793790" y="3586162"/>
            <a:ext cx="13042821"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2) Generative Advertisal Networks : the extracted features are passed this network to generate the restored image</a:t>
            </a:r>
            <a:endParaRPr lang="en-US" sz="2200" dirty="0"/>
          </a:p>
        </p:txBody>
      </p:sp>
      <p:sp>
        <p:nvSpPr>
          <p:cNvPr id="7" name="Text 4"/>
          <p:cNvSpPr/>
          <p:nvPr/>
        </p:nvSpPr>
        <p:spPr>
          <a:xfrm>
            <a:off x="2394109" y="4684692"/>
            <a:ext cx="4921091"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                                                                            (or)</a:t>
            </a:r>
            <a:endParaRPr lang="en-US" sz="2200" dirty="0"/>
          </a:p>
        </p:txBody>
      </p:sp>
      <p:sp>
        <p:nvSpPr>
          <p:cNvPr id="8" name="Text 5"/>
          <p:cNvSpPr/>
          <p:nvPr/>
        </p:nvSpPr>
        <p:spPr>
          <a:xfrm>
            <a:off x="793790" y="5329476"/>
            <a:ext cx="13042821"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2) Transformers: the extracted features are passed to this network with long attention mechanisms to generate a filter that is roller over image to get restored image.</a:t>
            </a:r>
            <a:endParaRPr lang="en-US" sz="2200" dirty="0"/>
          </a:p>
        </p:txBody>
      </p:sp>
      <p:sp>
        <p:nvSpPr>
          <p:cNvPr id="9" name="Text 6"/>
          <p:cNvSpPr/>
          <p:nvPr/>
        </p:nvSpPr>
        <p:spPr>
          <a:xfrm>
            <a:off x="793790" y="637829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1004</Words>
  <Application>Microsoft Office PowerPoint</Application>
  <PresentationFormat>Custom</PresentationFormat>
  <Paragraphs>82</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Sidhardha Kumar</cp:lastModifiedBy>
  <cp:revision>8</cp:revision>
  <dcterms:created xsi:type="dcterms:W3CDTF">2024-11-28T10:51:22Z</dcterms:created>
  <dcterms:modified xsi:type="dcterms:W3CDTF">2024-11-30T05:58:07Z</dcterms:modified>
</cp:coreProperties>
</file>